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78" r:id="rId4"/>
    <p:sldId id="292" r:id="rId5"/>
    <p:sldId id="259" r:id="rId6"/>
    <p:sldId id="301" r:id="rId7"/>
    <p:sldId id="279" r:id="rId8"/>
    <p:sldId id="282" r:id="rId9"/>
    <p:sldId id="293" r:id="rId10"/>
    <p:sldId id="302" r:id="rId11"/>
    <p:sldId id="267" r:id="rId12"/>
    <p:sldId id="260" r:id="rId13"/>
    <p:sldId id="295" r:id="rId14"/>
    <p:sldId id="296" r:id="rId15"/>
    <p:sldId id="297" r:id="rId16"/>
    <p:sldId id="298" r:id="rId17"/>
    <p:sldId id="284" r:id="rId18"/>
    <p:sldId id="299" r:id="rId19"/>
    <p:sldId id="286" r:id="rId20"/>
    <p:sldId id="300" r:id="rId21"/>
    <p:sldId id="303" r:id="rId22"/>
    <p:sldId id="304" r:id="rId23"/>
    <p:sldId id="290" r:id="rId24"/>
    <p:sldId id="269" r:id="rId25"/>
    <p:sldId id="305" r:id="rId26"/>
    <p:sldId id="306" r:id="rId27"/>
    <p:sldId id="283" r:id="rId28"/>
    <p:sldId id="272" r:id="rId29"/>
    <p:sldId id="276" r:id="rId30"/>
    <p:sldId id="261" r:id="rId31"/>
    <p:sldId id="2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C NI" userId="2b41c50d-41e6-43c4-881c-cc372c3dec80" providerId="ADAL" clId="{F5B07959-6E90-4691-B791-BF508C17A3A8}"/>
    <pc:docChg chg="undo custSel modSld">
      <pc:chgData name="NAC NI" userId="2b41c50d-41e6-43c4-881c-cc372c3dec80" providerId="ADAL" clId="{F5B07959-6E90-4691-B791-BF508C17A3A8}" dt="2022-05-17T09:43:20.828" v="3" actId="27636"/>
      <pc:docMkLst>
        <pc:docMk/>
      </pc:docMkLst>
      <pc:sldChg chg="modSp mod">
        <pc:chgData name="NAC NI" userId="2b41c50d-41e6-43c4-881c-cc372c3dec80" providerId="ADAL" clId="{F5B07959-6E90-4691-B791-BF508C17A3A8}" dt="2022-05-17T09:43:20.828" v="3" actId="27636"/>
        <pc:sldMkLst>
          <pc:docMk/>
          <pc:sldMk cId="4084182051" sldId="278"/>
        </pc:sldMkLst>
        <pc:spChg chg="mod">
          <ac:chgData name="NAC NI" userId="2b41c50d-41e6-43c4-881c-cc372c3dec80" providerId="ADAL" clId="{F5B07959-6E90-4691-B791-BF508C17A3A8}" dt="2022-05-17T09:43:20.828" v="3" actId="27636"/>
          <ac:spMkLst>
            <pc:docMk/>
            <pc:sldMk cId="4084182051" sldId="278"/>
            <ac:spMk id="3" creationId="{4A84275D-FA86-41AC-A19D-0CCAEED1C17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58E4F-77D6-4C32-BECA-6CCC96E6715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05A473-4D0E-4F7F-9FC3-4170C96F24DF}">
      <dgm:prSet/>
      <dgm:spPr/>
      <dgm:t>
        <a:bodyPr/>
        <a:lstStyle/>
        <a:p>
          <a:r>
            <a:rPr lang="en-GB"/>
            <a:t>A CCB can ask for a review or appeal if the Council:-  </a:t>
          </a:r>
          <a:endParaRPr lang="en-US"/>
        </a:p>
      </dgm:t>
    </dgm:pt>
    <dgm:pt modelId="{2668FD61-4045-4AF9-A5E4-B6B84A77CFF3}" type="parTrans" cxnId="{FA1ADDB9-3804-4D7E-8E2D-64B76D5EF6E4}">
      <dgm:prSet/>
      <dgm:spPr/>
      <dgm:t>
        <a:bodyPr/>
        <a:lstStyle/>
        <a:p>
          <a:endParaRPr lang="en-US"/>
        </a:p>
      </dgm:t>
    </dgm:pt>
    <dgm:pt modelId="{DCA2D90F-4822-4155-B348-1DA7D5A89A2D}" type="sibTrans" cxnId="{FA1ADDB9-3804-4D7E-8E2D-64B76D5EF6E4}">
      <dgm:prSet/>
      <dgm:spPr/>
      <dgm:t>
        <a:bodyPr/>
        <a:lstStyle/>
        <a:p>
          <a:endParaRPr lang="en-US"/>
        </a:p>
      </dgm:t>
    </dgm:pt>
    <dgm:pt modelId="{461B451D-B9FB-4ED0-AD77-3974824F77D2}">
      <dgm:prSet/>
      <dgm:spPr/>
      <dgm:t>
        <a:bodyPr/>
        <a:lstStyle/>
        <a:p>
          <a:r>
            <a:rPr lang="en-GB"/>
            <a:t>does not agree to their asset transfer request; </a:t>
          </a:r>
          <a:endParaRPr lang="en-US"/>
        </a:p>
      </dgm:t>
    </dgm:pt>
    <dgm:pt modelId="{0016F185-7172-45ED-B435-60ABD25D7AF5}" type="parTrans" cxnId="{1FBD133F-C7F1-4F6E-B4B2-D8FAD35B08B9}">
      <dgm:prSet/>
      <dgm:spPr/>
      <dgm:t>
        <a:bodyPr/>
        <a:lstStyle/>
        <a:p>
          <a:endParaRPr lang="en-US"/>
        </a:p>
      </dgm:t>
    </dgm:pt>
    <dgm:pt modelId="{386F9458-2688-4BDB-B34F-D4ADFD279AC1}" type="sibTrans" cxnId="{1FBD133F-C7F1-4F6E-B4B2-D8FAD35B08B9}">
      <dgm:prSet/>
      <dgm:spPr/>
      <dgm:t>
        <a:bodyPr/>
        <a:lstStyle/>
        <a:p>
          <a:endParaRPr lang="en-US"/>
        </a:p>
      </dgm:t>
    </dgm:pt>
    <dgm:pt modelId="{23B42230-2670-430D-9469-FEBE681AE475}">
      <dgm:prSet/>
      <dgm:spPr/>
      <dgm:t>
        <a:bodyPr/>
        <a:lstStyle/>
        <a:p>
          <a:r>
            <a:rPr lang="en-GB"/>
            <a:t>does not decide by the time it should have; and </a:t>
          </a:r>
          <a:endParaRPr lang="en-US"/>
        </a:p>
      </dgm:t>
    </dgm:pt>
    <dgm:pt modelId="{5DD65900-D68D-409F-B221-4572C50760F1}" type="parTrans" cxnId="{103D69DF-92F1-4E4C-8CFA-FDBDF979D5FF}">
      <dgm:prSet/>
      <dgm:spPr/>
      <dgm:t>
        <a:bodyPr/>
        <a:lstStyle/>
        <a:p>
          <a:endParaRPr lang="en-US"/>
        </a:p>
      </dgm:t>
    </dgm:pt>
    <dgm:pt modelId="{A1ACBDCB-FFB8-4D04-9B43-0339E5DADF6C}" type="sibTrans" cxnId="{103D69DF-92F1-4E4C-8CFA-FDBDF979D5FF}">
      <dgm:prSet/>
      <dgm:spPr/>
      <dgm:t>
        <a:bodyPr/>
        <a:lstStyle/>
        <a:p>
          <a:endParaRPr lang="en-US"/>
        </a:p>
      </dgm:t>
    </dgm:pt>
    <dgm:pt modelId="{3AB8F607-43C2-4484-A004-25860460C7AF}">
      <dgm:prSet/>
      <dgm:spPr/>
      <dgm:t>
        <a:bodyPr/>
        <a:lstStyle/>
        <a:p>
          <a:r>
            <a:rPr lang="en-GB"/>
            <a:t>the CCB does not agree with the terms and conditions in the decision notice. </a:t>
          </a:r>
          <a:endParaRPr lang="en-US"/>
        </a:p>
      </dgm:t>
    </dgm:pt>
    <dgm:pt modelId="{ACA257E8-CD97-4233-8A68-63C786B3FC5A}" type="parTrans" cxnId="{9261AF8A-1F89-4D94-8D30-E23725A14D22}">
      <dgm:prSet/>
      <dgm:spPr/>
      <dgm:t>
        <a:bodyPr/>
        <a:lstStyle/>
        <a:p>
          <a:endParaRPr lang="en-US"/>
        </a:p>
      </dgm:t>
    </dgm:pt>
    <dgm:pt modelId="{D67B9D07-35EF-4BA5-90BE-A493030837CD}" type="sibTrans" cxnId="{9261AF8A-1F89-4D94-8D30-E23725A14D22}">
      <dgm:prSet/>
      <dgm:spPr/>
      <dgm:t>
        <a:bodyPr/>
        <a:lstStyle/>
        <a:p>
          <a:endParaRPr lang="en-US"/>
        </a:p>
      </dgm:t>
    </dgm:pt>
    <dgm:pt modelId="{AEFFC6EC-F163-4C1B-AA14-9949C6606091}">
      <dgm:prSet/>
      <dgm:spPr/>
      <dgm:t>
        <a:bodyPr/>
        <a:lstStyle/>
        <a:p>
          <a:r>
            <a:rPr lang="en-GB"/>
            <a:t>And </a:t>
          </a:r>
          <a:r>
            <a:rPr lang="en-GB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community transfer body </a:t>
          </a:r>
          <a:r>
            <a:rPr lang="en-GB" b="1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has 20 working days</a:t>
          </a:r>
          <a:r>
            <a:rPr lang="en-GB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to ask for review or appeal; </a:t>
          </a:r>
          <a:endParaRPr lang="en-US" dirty="0"/>
        </a:p>
      </dgm:t>
    </dgm:pt>
    <dgm:pt modelId="{7E5CF109-E2AF-4BFF-84DD-7C7A10D2BB09}" type="parTrans" cxnId="{83D6E147-7A70-4DAE-8DFB-F819908128F0}">
      <dgm:prSet/>
      <dgm:spPr/>
      <dgm:t>
        <a:bodyPr/>
        <a:lstStyle/>
        <a:p>
          <a:endParaRPr lang="en-US"/>
        </a:p>
      </dgm:t>
    </dgm:pt>
    <dgm:pt modelId="{987EDD61-596A-49A6-B6F8-8A19174D0AB7}" type="sibTrans" cxnId="{83D6E147-7A70-4DAE-8DFB-F819908128F0}">
      <dgm:prSet/>
      <dgm:spPr/>
      <dgm:t>
        <a:bodyPr/>
        <a:lstStyle/>
        <a:p>
          <a:endParaRPr lang="en-US"/>
        </a:p>
      </dgm:t>
    </dgm:pt>
    <dgm:pt modelId="{C810730D-4BD8-C44D-B504-C4499FCA6E1E}">
      <dgm:prSet/>
      <dgm:spPr/>
      <dgm:t>
        <a:bodyPr/>
        <a:lstStyle/>
        <a:p>
          <a:r>
            <a:rPr lang="en-GB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Those who commented on the asset transfer request must be asked what they think about the review or appeal; </a:t>
          </a:r>
          <a:endParaRPr lang="en-GB" dirty="0">
            <a:uFill>
              <a:solidFill>
                <a:srgbClr val="000000"/>
              </a:solidFill>
            </a:u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D732C47-A18C-0C42-A93C-958E8424E14D}" type="parTrans" cxnId="{2321988B-D6FF-354E-AACC-1B99ECA3CB40}">
      <dgm:prSet/>
      <dgm:spPr/>
      <dgm:t>
        <a:bodyPr/>
        <a:lstStyle/>
        <a:p>
          <a:endParaRPr lang="en-GB"/>
        </a:p>
      </dgm:t>
    </dgm:pt>
    <dgm:pt modelId="{6412E3F7-B837-F246-990F-E070A5D138C7}" type="sibTrans" cxnId="{2321988B-D6FF-354E-AACC-1B99ECA3CB40}">
      <dgm:prSet/>
      <dgm:spPr/>
      <dgm:t>
        <a:bodyPr/>
        <a:lstStyle/>
        <a:p>
          <a:endParaRPr lang="en-GB"/>
        </a:p>
      </dgm:t>
    </dgm:pt>
    <dgm:pt modelId="{BA2564A5-EA83-BA40-B7BF-A1A199081C54}">
      <dgm:prSet/>
      <dgm:spPr/>
      <dgm:t>
        <a:bodyPr/>
        <a:lstStyle/>
        <a:p>
          <a:r>
            <a:rPr lang="en-GB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 the papers about the review or appeal must be publicly available online; and </a:t>
          </a:r>
          <a:endParaRPr lang="en-GB" dirty="0">
            <a:uFill>
              <a:solidFill>
                <a:srgbClr val="000000"/>
              </a:solidFill>
            </a:u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2671833-623D-A44B-A2BD-9DE033852CEB}" type="parTrans" cxnId="{577652F5-DC2C-5542-9EB6-9E1E41B41DFC}">
      <dgm:prSet/>
      <dgm:spPr/>
      <dgm:t>
        <a:bodyPr/>
        <a:lstStyle/>
        <a:p>
          <a:endParaRPr lang="en-GB"/>
        </a:p>
      </dgm:t>
    </dgm:pt>
    <dgm:pt modelId="{C33AC6B1-0907-CE47-ACBD-3F34D2C5DAFA}" type="sibTrans" cxnId="{577652F5-DC2C-5542-9EB6-9E1E41B41DFC}">
      <dgm:prSet/>
      <dgm:spPr/>
      <dgm:t>
        <a:bodyPr/>
        <a:lstStyle/>
        <a:p>
          <a:endParaRPr lang="en-GB"/>
        </a:p>
      </dgm:t>
    </dgm:pt>
    <dgm:pt modelId="{8BC0C675-C004-5E4C-967E-4AE9A28DB72F}">
      <dgm:prSet/>
      <dgm:spPr/>
      <dgm:t>
        <a:bodyPr/>
        <a:lstStyle/>
        <a:p>
          <a:r>
            <a:rPr lang="en-GB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Council or the Scottish Ministers can ask for more information or undertake further engagement to assist the decision making </a:t>
          </a:r>
          <a:endParaRPr lang="en-GB" dirty="0">
            <a:uFill>
              <a:solidFill>
                <a:srgbClr val="000000"/>
              </a:solidFill>
            </a:u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6B44D98-FA63-464F-A858-647A8EDF07C1}" type="parTrans" cxnId="{89B0CAE8-DC11-3145-B9C2-D635452A98E3}">
      <dgm:prSet/>
      <dgm:spPr/>
      <dgm:t>
        <a:bodyPr/>
        <a:lstStyle/>
        <a:p>
          <a:endParaRPr lang="en-GB"/>
        </a:p>
      </dgm:t>
    </dgm:pt>
    <dgm:pt modelId="{24FB07BD-9A58-F849-A5EF-B72AA7ED6FC0}" type="sibTrans" cxnId="{89B0CAE8-DC11-3145-B9C2-D635452A98E3}">
      <dgm:prSet/>
      <dgm:spPr/>
      <dgm:t>
        <a:bodyPr/>
        <a:lstStyle/>
        <a:p>
          <a:endParaRPr lang="en-GB"/>
        </a:p>
      </dgm:t>
    </dgm:pt>
    <dgm:pt modelId="{C948B438-952D-6B48-94D4-E48B7E0D7E1E}">
      <dgm:prSet/>
      <dgm:spPr/>
    </dgm:pt>
    <dgm:pt modelId="{199F92BA-8E6B-8649-8132-8301C73AC4E3}" type="parTrans" cxnId="{D5A6E15D-5EAF-E241-B505-459189A1D8A9}">
      <dgm:prSet/>
      <dgm:spPr/>
      <dgm:t>
        <a:bodyPr/>
        <a:lstStyle/>
        <a:p>
          <a:endParaRPr lang="en-GB"/>
        </a:p>
      </dgm:t>
    </dgm:pt>
    <dgm:pt modelId="{912293E5-516A-8D49-8EEA-9845609E0D01}" type="sibTrans" cxnId="{D5A6E15D-5EAF-E241-B505-459189A1D8A9}">
      <dgm:prSet/>
      <dgm:spPr/>
      <dgm:t>
        <a:bodyPr/>
        <a:lstStyle/>
        <a:p>
          <a:endParaRPr lang="en-GB"/>
        </a:p>
      </dgm:t>
    </dgm:pt>
    <dgm:pt modelId="{0D9280CF-7EFD-5248-98B9-067489917F4A}" type="pres">
      <dgm:prSet presAssocID="{C2658E4F-77D6-4C32-BECA-6CCC96E6715A}" presName="outerComposite" presStyleCnt="0">
        <dgm:presLayoutVars>
          <dgm:chMax val="5"/>
          <dgm:dir/>
          <dgm:resizeHandles val="exact"/>
        </dgm:presLayoutVars>
      </dgm:prSet>
      <dgm:spPr/>
    </dgm:pt>
    <dgm:pt modelId="{BE05B201-9913-E940-8EF9-F0B9094E2AAC}" type="pres">
      <dgm:prSet presAssocID="{C2658E4F-77D6-4C32-BECA-6CCC96E6715A}" presName="dummyMaxCanvas" presStyleCnt="0">
        <dgm:presLayoutVars/>
      </dgm:prSet>
      <dgm:spPr/>
    </dgm:pt>
    <dgm:pt modelId="{6AF68D4F-7045-C24B-89CF-19B63C829A62}" type="pres">
      <dgm:prSet presAssocID="{C2658E4F-77D6-4C32-BECA-6CCC96E6715A}" presName="FiveNodes_1" presStyleLbl="node1" presStyleIdx="0" presStyleCnt="5">
        <dgm:presLayoutVars>
          <dgm:bulletEnabled val="1"/>
        </dgm:presLayoutVars>
      </dgm:prSet>
      <dgm:spPr/>
    </dgm:pt>
    <dgm:pt modelId="{2CFAB4B8-7B53-9A47-A8F2-BB92F705A8BC}" type="pres">
      <dgm:prSet presAssocID="{C2658E4F-77D6-4C32-BECA-6CCC96E6715A}" presName="FiveNodes_2" presStyleLbl="node1" presStyleIdx="1" presStyleCnt="5">
        <dgm:presLayoutVars>
          <dgm:bulletEnabled val="1"/>
        </dgm:presLayoutVars>
      </dgm:prSet>
      <dgm:spPr/>
    </dgm:pt>
    <dgm:pt modelId="{C3B2516B-A817-AD46-9549-436001CA78AA}" type="pres">
      <dgm:prSet presAssocID="{C2658E4F-77D6-4C32-BECA-6CCC96E6715A}" presName="FiveNodes_3" presStyleLbl="node1" presStyleIdx="2" presStyleCnt="5">
        <dgm:presLayoutVars>
          <dgm:bulletEnabled val="1"/>
        </dgm:presLayoutVars>
      </dgm:prSet>
      <dgm:spPr/>
    </dgm:pt>
    <dgm:pt modelId="{0B0A906F-3F6C-D741-BC2E-A956CD765EFA}" type="pres">
      <dgm:prSet presAssocID="{C2658E4F-77D6-4C32-BECA-6CCC96E6715A}" presName="FiveNodes_4" presStyleLbl="node1" presStyleIdx="3" presStyleCnt="5">
        <dgm:presLayoutVars>
          <dgm:bulletEnabled val="1"/>
        </dgm:presLayoutVars>
      </dgm:prSet>
      <dgm:spPr/>
    </dgm:pt>
    <dgm:pt modelId="{265C4119-D8E1-4B42-98F0-775D0D164843}" type="pres">
      <dgm:prSet presAssocID="{C2658E4F-77D6-4C32-BECA-6CCC96E6715A}" presName="FiveNodes_5" presStyleLbl="node1" presStyleIdx="4" presStyleCnt="5">
        <dgm:presLayoutVars>
          <dgm:bulletEnabled val="1"/>
        </dgm:presLayoutVars>
      </dgm:prSet>
      <dgm:spPr/>
    </dgm:pt>
    <dgm:pt modelId="{F102484C-45FE-FA42-93B6-CA96F6AFE096}" type="pres">
      <dgm:prSet presAssocID="{C2658E4F-77D6-4C32-BECA-6CCC96E6715A}" presName="FiveConn_1-2" presStyleLbl="fgAccFollowNode1" presStyleIdx="0" presStyleCnt="4">
        <dgm:presLayoutVars>
          <dgm:bulletEnabled val="1"/>
        </dgm:presLayoutVars>
      </dgm:prSet>
      <dgm:spPr/>
    </dgm:pt>
    <dgm:pt modelId="{244B70D8-36AF-6045-B1BC-59010F9D3E0D}" type="pres">
      <dgm:prSet presAssocID="{C2658E4F-77D6-4C32-BECA-6CCC96E6715A}" presName="FiveConn_2-3" presStyleLbl="fgAccFollowNode1" presStyleIdx="1" presStyleCnt="4">
        <dgm:presLayoutVars>
          <dgm:bulletEnabled val="1"/>
        </dgm:presLayoutVars>
      </dgm:prSet>
      <dgm:spPr/>
    </dgm:pt>
    <dgm:pt modelId="{680DDE01-0C1F-E241-BB08-458718848733}" type="pres">
      <dgm:prSet presAssocID="{C2658E4F-77D6-4C32-BECA-6CCC96E6715A}" presName="FiveConn_3-4" presStyleLbl="fgAccFollowNode1" presStyleIdx="2" presStyleCnt="4">
        <dgm:presLayoutVars>
          <dgm:bulletEnabled val="1"/>
        </dgm:presLayoutVars>
      </dgm:prSet>
      <dgm:spPr/>
    </dgm:pt>
    <dgm:pt modelId="{37B4B729-379C-7744-8B78-A8FEA5D5E3DC}" type="pres">
      <dgm:prSet presAssocID="{C2658E4F-77D6-4C32-BECA-6CCC96E6715A}" presName="FiveConn_4-5" presStyleLbl="fgAccFollowNode1" presStyleIdx="3" presStyleCnt="4">
        <dgm:presLayoutVars>
          <dgm:bulletEnabled val="1"/>
        </dgm:presLayoutVars>
      </dgm:prSet>
      <dgm:spPr/>
    </dgm:pt>
    <dgm:pt modelId="{E36DFFE8-6EBE-7941-A23E-8E70A0B370F5}" type="pres">
      <dgm:prSet presAssocID="{C2658E4F-77D6-4C32-BECA-6CCC96E6715A}" presName="FiveNodes_1_text" presStyleLbl="node1" presStyleIdx="4" presStyleCnt="5">
        <dgm:presLayoutVars>
          <dgm:bulletEnabled val="1"/>
        </dgm:presLayoutVars>
      </dgm:prSet>
      <dgm:spPr/>
    </dgm:pt>
    <dgm:pt modelId="{C1D17F6B-CA0E-3A44-AC45-A788F16F39D1}" type="pres">
      <dgm:prSet presAssocID="{C2658E4F-77D6-4C32-BECA-6CCC96E6715A}" presName="FiveNodes_2_text" presStyleLbl="node1" presStyleIdx="4" presStyleCnt="5">
        <dgm:presLayoutVars>
          <dgm:bulletEnabled val="1"/>
        </dgm:presLayoutVars>
      </dgm:prSet>
      <dgm:spPr/>
    </dgm:pt>
    <dgm:pt modelId="{52F726A4-039F-444D-BF2B-6E38A4F9B9CB}" type="pres">
      <dgm:prSet presAssocID="{C2658E4F-77D6-4C32-BECA-6CCC96E6715A}" presName="FiveNodes_3_text" presStyleLbl="node1" presStyleIdx="4" presStyleCnt="5">
        <dgm:presLayoutVars>
          <dgm:bulletEnabled val="1"/>
        </dgm:presLayoutVars>
      </dgm:prSet>
      <dgm:spPr/>
    </dgm:pt>
    <dgm:pt modelId="{191A0564-A02D-AC4E-9C8B-14A5F1302250}" type="pres">
      <dgm:prSet presAssocID="{C2658E4F-77D6-4C32-BECA-6CCC96E6715A}" presName="FiveNodes_4_text" presStyleLbl="node1" presStyleIdx="4" presStyleCnt="5">
        <dgm:presLayoutVars>
          <dgm:bulletEnabled val="1"/>
        </dgm:presLayoutVars>
      </dgm:prSet>
      <dgm:spPr/>
    </dgm:pt>
    <dgm:pt modelId="{AFB2E337-A818-6D40-88BA-AC11633C6E17}" type="pres">
      <dgm:prSet presAssocID="{C2658E4F-77D6-4C32-BECA-6CCC96E6715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C4C520C-2A01-4A40-B8C3-73B7BF23FC78}" type="presOf" srcId="{3AB8F607-43C2-4484-A004-25860460C7AF}" destId="{6AF68D4F-7045-C24B-89CF-19B63C829A62}" srcOrd="0" destOrd="3" presId="urn:microsoft.com/office/officeart/2005/8/layout/vProcess5"/>
    <dgm:cxn modelId="{B0ED5116-6959-154E-B081-3CFC93E8F6EE}" type="presOf" srcId="{C810730D-4BD8-C44D-B504-C4499FCA6E1E}" destId="{C3B2516B-A817-AD46-9549-436001CA78AA}" srcOrd="0" destOrd="0" presId="urn:microsoft.com/office/officeart/2005/8/layout/vProcess5"/>
    <dgm:cxn modelId="{0841D62D-FD78-C344-AE63-62C158F7B49E}" type="presOf" srcId="{C810730D-4BD8-C44D-B504-C4499FCA6E1E}" destId="{52F726A4-039F-444D-BF2B-6E38A4F9B9CB}" srcOrd="1" destOrd="0" presId="urn:microsoft.com/office/officeart/2005/8/layout/vProcess5"/>
    <dgm:cxn modelId="{CEBB3A33-3BE2-5642-8A52-D22A5780D1AD}" type="presOf" srcId="{6412E3F7-B837-F246-990F-E070A5D138C7}" destId="{680DDE01-0C1F-E241-BB08-458718848733}" srcOrd="0" destOrd="0" presId="urn:microsoft.com/office/officeart/2005/8/layout/vProcess5"/>
    <dgm:cxn modelId="{F7501239-9999-B844-835A-A3093058ABC3}" type="presOf" srcId="{BA2564A5-EA83-BA40-B7BF-A1A199081C54}" destId="{191A0564-A02D-AC4E-9C8B-14A5F1302250}" srcOrd="1" destOrd="0" presId="urn:microsoft.com/office/officeart/2005/8/layout/vProcess5"/>
    <dgm:cxn modelId="{1FBD133F-C7F1-4F6E-B4B2-D8FAD35B08B9}" srcId="{9405A473-4D0E-4F7F-9FC3-4170C96F24DF}" destId="{461B451D-B9FB-4ED0-AD77-3974824F77D2}" srcOrd="0" destOrd="0" parTransId="{0016F185-7172-45ED-B435-60ABD25D7AF5}" sibTransId="{386F9458-2688-4BDB-B34F-D4ADFD279AC1}"/>
    <dgm:cxn modelId="{D5A6E15D-5EAF-E241-B505-459189A1D8A9}" srcId="{C2658E4F-77D6-4C32-BECA-6CCC96E6715A}" destId="{C948B438-952D-6B48-94D4-E48B7E0D7E1E}" srcOrd="5" destOrd="0" parTransId="{199F92BA-8E6B-8649-8132-8301C73AC4E3}" sibTransId="{912293E5-516A-8D49-8EEA-9845609E0D01}"/>
    <dgm:cxn modelId="{528E0966-76F2-3840-96E7-138D0FB7FA13}" type="presOf" srcId="{AEFFC6EC-F163-4C1B-AA14-9949C6606091}" destId="{C1D17F6B-CA0E-3A44-AC45-A788F16F39D1}" srcOrd="1" destOrd="0" presId="urn:microsoft.com/office/officeart/2005/8/layout/vProcess5"/>
    <dgm:cxn modelId="{83D6E147-7A70-4DAE-8DFB-F819908128F0}" srcId="{C2658E4F-77D6-4C32-BECA-6CCC96E6715A}" destId="{AEFFC6EC-F163-4C1B-AA14-9949C6606091}" srcOrd="1" destOrd="0" parTransId="{7E5CF109-E2AF-4BFF-84DD-7C7A10D2BB09}" sibTransId="{987EDD61-596A-49A6-B6F8-8A19174D0AB7}"/>
    <dgm:cxn modelId="{2F851468-8CBF-BB46-901E-A3B3A0A79421}" type="presOf" srcId="{23B42230-2670-430D-9469-FEBE681AE475}" destId="{E36DFFE8-6EBE-7941-A23E-8E70A0B370F5}" srcOrd="1" destOrd="2" presId="urn:microsoft.com/office/officeart/2005/8/layout/vProcess5"/>
    <dgm:cxn modelId="{68762049-12F1-7643-AC9F-2F1C6E9852EA}" type="presOf" srcId="{23B42230-2670-430D-9469-FEBE681AE475}" destId="{6AF68D4F-7045-C24B-89CF-19B63C829A62}" srcOrd="0" destOrd="2" presId="urn:microsoft.com/office/officeart/2005/8/layout/vProcess5"/>
    <dgm:cxn modelId="{842B8975-865A-5B40-A1E6-611415C0C9E6}" type="presOf" srcId="{AEFFC6EC-F163-4C1B-AA14-9949C6606091}" destId="{2CFAB4B8-7B53-9A47-A8F2-BB92F705A8BC}" srcOrd="0" destOrd="0" presId="urn:microsoft.com/office/officeart/2005/8/layout/vProcess5"/>
    <dgm:cxn modelId="{10DEBB7D-83A1-584A-83EC-CAA7D97E4D04}" type="presOf" srcId="{C33AC6B1-0907-CE47-ACBD-3F34D2C5DAFA}" destId="{37B4B729-379C-7744-8B78-A8FEA5D5E3DC}" srcOrd="0" destOrd="0" presId="urn:microsoft.com/office/officeart/2005/8/layout/vProcess5"/>
    <dgm:cxn modelId="{2B41C385-566E-3E47-B8D3-DB617A77F569}" type="presOf" srcId="{461B451D-B9FB-4ED0-AD77-3974824F77D2}" destId="{6AF68D4F-7045-C24B-89CF-19B63C829A62}" srcOrd="0" destOrd="1" presId="urn:microsoft.com/office/officeart/2005/8/layout/vProcess5"/>
    <dgm:cxn modelId="{9261AF8A-1F89-4D94-8D30-E23725A14D22}" srcId="{9405A473-4D0E-4F7F-9FC3-4170C96F24DF}" destId="{3AB8F607-43C2-4484-A004-25860460C7AF}" srcOrd="2" destOrd="0" parTransId="{ACA257E8-CD97-4233-8A68-63C786B3FC5A}" sibTransId="{D67B9D07-35EF-4BA5-90BE-A493030837CD}"/>
    <dgm:cxn modelId="{2321988B-D6FF-354E-AACC-1B99ECA3CB40}" srcId="{C2658E4F-77D6-4C32-BECA-6CCC96E6715A}" destId="{C810730D-4BD8-C44D-B504-C4499FCA6E1E}" srcOrd="2" destOrd="0" parTransId="{DD732C47-A18C-0C42-A93C-958E8424E14D}" sibTransId="{6412E3F7-B837-F246-990F-E070A5D138C7}"/>
    <dgm:cxn modelId="{2690E892-9495-B548-800D-8E6F380D479B}" type="presOf" srcId="{3AB8F607-43C2-4484-A004-25860460C7AF}" destId="{E36DFFE8-6EBE-7941-A23E-8E70A0B370F5}" srcOrd="1" destOrd="3" presId="urn:microsoft.com/office/officeart/2005/8/layout/vProcess5"/>
    <dgm:cxn modelId="{FF9B209B-BB59-BA4E-887C-ABFB31BC8B5F}" type="presOf" srcId="{987EDD61-596A-49A6-B6F8-8A19174D0AB7}" destId="{244B70D8-36AF-6045-B1BC-59010F9D3E0D}" srcOrd="0" destOrd="0" presId="urn:microsoft.com/office/officeart/2005/8/layout/vProcess5"/>
    <dgm:cxn modelId="{362269A6-F34D-7A4A-B6E1-F20FB9195D2D}" type="presOf" srcId="{8BC0C675-C004-5E4C-967E-4AE9A28DB72F}" destId="{265C4119-D8E1-4B42-98F0-775D0D164843}" srcOrd="0" destOrd="0" presId="urn:microsoft.com/office/officeart/2005/8/layout/vProcess5"/>
    <dgm:cxn modelId="{87064DAC-AF92-8146-A375-EFB043C92BCD}" type="presOf" srcId="{BA2564A5-EA83-BA40-B7BF-A1A199081C54}" destId="{0B0A906F-3F6C-D741-BC2E-A956CD765EFA}" srcOrd="0" destOrd="0" presId="urn:microsoft.com/office/officeart/2005/8/layout/vProcess5"/>
    <dgm:cxn modelId="{1F0C5FAD-F7B3-1040-96F2-ECEA458C2A6C}" type="presOf" srcId="{9405A473-4D0E-4F7F-9FC3-4170C96F24DF}" destId="{E36DFFE8-6EBE-7941-A23E-8E70A0B370F5}" srcOrd="1" destOrd="0" presId="urn:microsoft.com/office/officeart/2005/8/layout/vProcess5"/>
    <dgm:cxn modelId="{E392AFB1-4457-D841-A99A-15610F409F14}" type="presOf" srcId="{8BC0C675-C004-5E4C-967E-4AE9A28DB72F}" destId="{AFB2E337-A818-6D40-88BA-AC11633C6E17}" srcOrd="1" destOrd="0" presId="urn:microsoft.com/office/officeart/2005/8/layout/vProcess5"/>
    <dgm:cxn modelId="{FA1ADDB9-3804-4D7E-8E2D-64B76D5EF6E4}" srcId="{C2658E4F-77D6-4C32-BECA-6CCC96E6715A}" destId="{9405A473-4D0E-4F7F-9FC3-4170C96F24DF}" srcOrd="0" destOrd="0" parTransId="{2668FD61-4045-4AF9-A5E4-B6B84A77CFF3}" sibTransId="{DCA2D90F-4822-4155-B348-1DA7D5A89A2D}"/>
    <dgm:cxn modelId="{182113D3-DFD8-4247-9D71-AA1F0FAE5356}" type="presOf" srcId="{9405A473-4D0E-4F7F-9FC3-4170C96F24DF}" destId="{6AF68D4F-7045-C24B-89CF-19B63C829A62}" srcOrd="0" destOrd="0" presId="urn:microsoft.com/office/officeart/2005/8/layout/vProcess5"/>
    <dgm:cxn modelId="{0A956BD3-8A36-5543-AC02-CCAFE24A56D8}" type="presOf" srcId="{461B451D-B9FB-4ED0-AD77-3974824F77D2}" destId="{E36DFFE8-6EBE-7941-A23E-8E70A0B370F5}" srcOrd="1" destOrd="1" presId="urn:microsoft.com/office/officeart/2005/8/layout/vProcess5"/>
    <dgm:cxn modelId="{103D69DF-92F1-4E4C-8CFA-FDBDF979D5FF}" srcId="{9405A473-4D0E-4F7F-9FC3-4170C96F24DF}" destId="{23B42230-2670-430D-9469-FEBE681AE475}" srcOrd="1" destOrd="0" parTransId="{5DD65900-D68D-409F-B221-4572C50760F1}" sibTransId="{A1ACBDCB-FFB8-4D04-9B43-0339E5DADF6C}"/>
    <dgm:cxn modelId="{89B0CAE8-DC11-3145-B9C2-D635452A98E3}" srcId="{C2658E4F-77D6-4C32-BECA-6CCC96E6715A}" destId="{8BC0C675-C004-5E4C-967E-4AE9A28DB72F}" srcOrd="4" destOrd="0" parTransId="{96B44D98-FA63-464F-A858-647A8EDF07C1}" sibTransId="{24FB07BD-9A58-F849-A5EF-B72AA7ED6FC0}"/>
    <dgm:cxn modelId="{096523EA-0041-104E-A9D3-0F230C62FA80}" type="presOf" srcId="{C2658E4F-77D6-4C32-BECA-6CCC96E6715A}" destId="{0D9280CF-7EFD-5248-98B9-067489917F4A}" srcOrd="0" destOrd="0" presId="urn:microsoft.com/office/officeart/2005/8/layout/vProcess5"/>
    <dgm:cxn modelId="{577652F5-DC2C-5542-9EB6-9E1E41B41DFC}" srcId="{C2658E4F-77D6-4C32-BECA-6CCC96E6715A}" destId="{BA2564A5-EA83-BA40-B7BF-A1A199081C54}" srcOrd="3" destOrd="0" parTransId="{02671833-623D-A44B-A2BD-9DE033852CEB}" sibTransId="{C33AC6B1-0907-CE47-ACBD-3F34D2C5DAFA}"/>
    <dgm:cxn modelId="{2F7E8AFD-AB57-FC46-ABBA-9B3742F2138D}" type="presOf" srcId="{DCA2D90F-4822-4155-B348-1DA7D5A89A2D}" destId="{F102484C-45FE-FA42-93B6-CA96F6AFE096}" srcOrd="0" destOrd="0" presId="urn:microsoft.com/office/officeart/2005/8/layout/vProcess5"/>
    <dgm:cxn modelId="{F1245F1A-63C7-6F43-98D4-B92AB7944771}" type="presParOf" srcId="{0D9280CF-7EFD-5248-98B9-067489917F4A}" destId="{BE05B201-9913-E940-8EF9-F0B9094E2AAC}" srcOrd="0" destOrd="0" presId="urn:microsoft.com/office/officeart/2005/8/layout/vProcess5"/>
    <dgm:cxn modelId="{F67CC2C2-439E-3942-98AB-574F172421AA}" type="presParOf" srcId="{0D9280CF-7EFD-5248-98B9-067489917F4A}" destId="{6AF68D4F-7045-C24B-89CF-19B63C829A62}" srcOrd="1" destOrd="0" presId="urn:microsoft.com/office/officeart/2005/8/layout/vProcess5"/>
    <dgm:cxn modelId="{0E3EBCEB-1106-834C-B025-3450FC5A14EB}" type="presParOf" srcId="{0D9280CF-7EFD-5248-98B9-067489917F4A}" destId="{2CFAB4B8-7B53-9A47-A8F2-BB92F705A8BC}" srcOrd="2" destOrd="0" presId="urn:microsoft.com/office/officeart/2005/8/layout/vProcess5"/>
    <dgm:cxn modelId="{6F2F3287-AFF2-E842-BF7C-D2F8F323DE04}" type="presParOf" srcId="{0D9280CF-7EFD-5248-98B9-067489917F4A}" destId="{C3B2516B-A817-AD46-9549-436001CA78AA}" srcOrd="3" destOrd="0" presId="urn:microsoft.com/office/officeart/2005/8/layout/vProcess5"/>
    <dgm:cxn modelId="{9DE57111-EFB6-874E-9A83-3B0DF3F0D34A}" type="presParOf" srcId="{0D9280CF-7EFD-5248-98B9-067489917F4A}" destId="{0B0A906F-3F6C-D741-BC2E-A956CD765EFA}" srcOrd="4" destOrd="0" presId="urn:microsoft.com/office/officeart/2005/8/layout/vProcess5"/>
    <dgm:cxn modelId="{0229E0BB-0977-FF41-A42A-67BEAF29E2DC}" type="presParOf" srcId="{0D9280CF-7EFD-5248-98B9-067489917F4A}" destId="{265C4119-D8E1-4B42-98F0-775D0D164843}" srcOrd="5" destOrd="0" presId="urn:microsoft.com/office/officeart/2005/8/layout/vProcess5"/>
    <dgm:cxn modelId="{0791D7A4-548A-E145-BCFF-5E3F8A567322}" type="presParOf" srcId="{0D9280CF-7EFD-5248-98B9-067489917F4A}" destId="{F102484C-45FE-FA42-93B6-CA96F6AFE096}" srcOrd="6" destOrd="0" presId="urn:microsoft.com/office/officeart/2005/8/layout/vProcess5"/>
    <dgm:cxn modelId="{3DB8FA43-B349-624D-8ED2-D28E1B0E4C39}" type="presParOf" srcId="{0D9280CF-7EFD-5248-98B9-067489917F4A}" destId="{244B70D8-36AF-6045-B1BC-59010F9D3E0D}" srcOrd="7" destOrd="0" presId="urn:microsoft.com/office/officeart/2005/8/layout/vProcess5"/>
    <dgm:cxn modelId="{E00051B0-70FE-6F4E-A640-40DD1CFE89DC}" type="presParOf" srcId="{0D9280CF-7EFD-5248-98B9-067489917F4A}" destId="{680DDE01-0C1F-E241-BB08-458718848733}" srcOrd="8" destOrd="0" presId="urn:microsoft.com/office/officeart/2005/8/layout/vProcess5"/>
    <dgm:cxn modelId="{3815CD81-627A-EC46-A2C5-C676E8F46536}" type="presParOf" srcId="{0D9280CF-7EFD-5248-98B9-067489917F4A}" destId="{37B4B729-379C-7744-8B78-A8FEA5D5E3DC}" srcOrd="9" destOrd="0" presId="urn:microsoft.com/office/officeart/2005/8/layout/vProcess5"/>
    <dgm:cxn modelId="{57C00BC9-530A-7A41-B33A-269653F16095}" type="presParOf" srcId="{0D9280CF-7EFD-5248-98B9-067489917F4A}" destId="{E36DFFE8-6EBE-7941-A23E-8E70A0B370F5}" srcOrd="10" destOrd="0" presId="urn:microsoft.com/office/officeart/2005/8/layout/vProcess5"/>
    <dgm:cxn modelId="{323002FA-ED73-B74F-9710-B9396313CCE2}" type="presParOf" srcId="{0D9280CF-7EFD-5248-98B9-067489917F4A}" destId="{C1D17F6B-CA0E-3A44-AC45-A788F16F39D1}" srcOrd="11" destOrd="0" presId="urn:microsoft.com/office/officeart/2005/8/layout/vProcess5"/>
    <dgm:cxn modelId="{9BC797D3-CB94-3C4B-8B80-40DDE287AB77}" type="presParOf" srcId="{0D9280CF-7EFD-5248-98B9-067489917F4A}" destId="{52F726A4-039F-444D-BF2B-6E38A4F9B9CB}" srcOrd="12" destOrd="0" presId="urn:microsoft.com/office/officeart/2005/8/layout/vProcess5"/>
    <dgm:cxn modelId="{405521A6-6F6C-6841-B17B-D3371F808705}" type="presParOf" srcId="{0D9280CF-7EFD-5248-98B9-067489917F4A}" destId="{191A0564-A02D-AC4E-9C8B-14A5F1302250}" srcOrd="13" destOrd="0" presId="urn:microsoft.com/office/officeart/2005/8/layout/vProcess5"/>
    <dgm:cxn modelId="{1E96FF4F-C22E-C04E-94E7-76011BE9C052}" type="presParOf" srcId="{0D9280CF-7EFD-5248-98B9-067489917F4A}" destId="{AFB2E337-A818-6D40-88BA-AC11633C6E1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8D4F-7045-C24B-89CF-19B63C829A62}">
      <dsp:nvSpPr>
        <dsp:cNvPr id="0" name=""/>
        <dsp:cNvSpPr/>
      </dsp:nvSpPr>
      <dsp:spPr>
        <a:xfrm>
          <a:off x="0" y="0"/>
          <a:ext cx="6846395" cy="91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 CCB can ask for a review or appeal if the Council:-  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does not agree to their asset transfer request; 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does not decide by the time it should have; and 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the CCB does not agree with the terms and conditions in the decision notice. </a:t>
          </a:r>
          <a:endParaRPr lang="en-US" sz="1000" kern="1200"/>
        </a:p>
      </dsp:txBody>
      <dsp:txXfrm>
        <a:off x="26710" y="26710"/>
        <a:ext cx="5755630" cy="858532"/>
      </dsp:txXfrm>
    </dsp:sp>
    <dsp:sp modelId="{2CFAB4B8-7B53-9A47-A8F2-BB92F705A8BC}">
      <dsp:nvSpPr>
        <dsp:cNvPr id="0" name=""/>
        <dsp:cNvSpPr/>
      </dsp:nvSpPr>
      <dsp:spPr>
        <a:xfrm>
          <a:off x="511256" y="1038612"/>
          <a:ext cx="6846395" cy="91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And </a:t>
          </a:r>
          <a:r>
            <a:rPr lang="en-GB" sz="1300" kern="120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community transfer body </a:t>
          </a:r>
          <a:r>
            <a:rPr lang="en-GB" sz="1300" b="1" kern="120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has 20 working days</a:t>
          </a:r>
          <a:r>
            <a:rPr lang="en-GB" sz="1300" kern="120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to ask for review or appeal; </a:t>
          </a:r>
          <a:endParaRPr lang="en-US" sz="1300" kern="1200" dirty="0"/>
        </a:p>
      </dsp:txBody>
      <dsp:txXfrm>
        <a:off x="537966" y="1065322"/>
        <a:ext cx="5688949" cy="858532"/>
      </dsp:txXfrm>
    </dsp:sp>
    <dsp:sp modelId="{C3B2516B-A817-AD46-9549-436001CA78AA}">
      <dsp:nvSpPr>
        <dsp:cNvPr id="0" name=""/>
        <dsp:cNvSpPr/>
      </dsp:nvSpPr>
      <dsp:spPr>
        <a:xfrm>
          <a:off x="1022513" y="2077224"/>
          <a:ext cx="6846395" cy="91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Those who commented on the asset transfer request must be asked what they think about the review or appeal; </a:t>
          </a:r>
          <a:endParaRPr lang="en-GB" sz="1300" kern="1200" dirty="0">
            <a:uFill>
              <a:solidFill>
                <a:srgbClr val="000000"/>
              </a:solidFill>
            </a:u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49223" y="2103934"/>
        <a:ext cx="5688949" cy="858532"/>
      </dsp:txXfrm>
    </dsp:sp>
    <dsp:sp modelId="{0B0A906F-3F6C-D741-BC2E-A956CD765EFA}">
      <dsp:nvSpPr>
        <dsp:cNvPr id="0" name=""/>
        <dsp:cNvSpPr/>
      </dsp:nvSpPr>
      <dsp:spPr>
        <a:xfrm>
          <a:off x="1533770" y="3115836"/>
          <a:ext cx="6846395" cy="91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 the papers about the review or appeal must be publicly available online; and </a:t>
          </a:r>
          <a:endParaRPr lang="en-GB" sz="1300" kern="1200" dirty="0">
            <a:uFill>
              <a:solidFill>
                <a:srgbClr val="000000"/>
              </a:solidFill>
            </a:u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60480" y="3142546"/>
        <a:ext cx="5688949" cy="858532"/>
      </dsp:txXfrm>
    </dsp:sp>
    <dsp:sp modelId="{265C4119-D8E1-4B42-98F0-775D0D164843}">
      <dsp:nvSpPr>
        <dsp:cNvPr id="0" name=""/>
        <dsp:cNvSpPr/>
      </dsp:nvSpPr>
      <dsp:spPr>
        <a:xfrm>
          <a:off x="2045027" y="4154448"/>
          <a:ext cx="6846395" cy="91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Council or the Scottish Ministers can ask for more information or undertake further engagement to assist the decision making </a:t>
          </a:r>
          <a:endParaRPr lang="en-GB" sz="1300" kern="1200" dirty="0">
            <a:uFill>
              <a:solidFill>
                <a:srgbClr val="000000"/>
              </a:solidFill>
            </a:u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071737" y="4181158"/>
        <a:ext cx="5688949" cy="858532"/>
      </dsp:txXfrm>
    </dsp:sp>
    <dsp:sp modelId="{F102484C-45FE-FA42-93B6-CA96F6AFE096}">
      <dsp:nvSpPr>
        <dsp:cNvPr id="0" name=""/>
        <dsp:cNvSpPr/>
      </dsp:nvSpPr>
      <dsp:spPr>
        <a:xfrm>
          <a:off x="6253626" y="666231"/>
          <a:ext cx="592768" cy="5927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386999" y="666231"/>
        <a:ext cx="326022" cy="446058"/>
      </dsp:txXfrm>
    </dsp:sp>
    <dsp:sp modelId="{244B70D8-36AF-6045-B1BC-59010F9D3E0D}">
      <dsp:nvSpPr>
        <dsp:cNvPr id="0" name=""/>
        <dsp:cNvSpPr/>
      </dsp:nvSpPr>
      <dsp:spPr>
        <a:xfrm>
          <a:off x="6764883" y="1704843"/>
          <a:ext cx="592768" cy="5927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898256" y="1704843"/>
        <a:ext cx="326022" cy="446058"/>
      </dsp:txXfrm>
    </dsp:sp>
    <dsp:sp modelId="{680DDE01-0C1F-E241-BB08-458718848733}">
      <dsp:nvSpPr>
        <dsp:cNvPr id="0" name=""/>
        <dsp:cNvSpPr/>
      </dsp:nvSpPr>
      <dsp:spPr>
        <a:xfrm>
          <a:off x="7276140" y="2728256"/>
          <a:ext cx="592768" cy="5927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7409513" y="2728256"/>
        <a:ext cx="326022" cy="446058"/>
      </dsp:txXfrm>
    </dsp:sp>
    <dsp:sp modelId="{37B4B729-379C-7744-8B78-A8FEA5D5E3DC}">
      <dsp:nvSpPr>
        <dsp:cNvPr id="0" name=""/>
        <dsp:cNvSpPr/>
      </dsp:nvSpPr>
      <dsp:spPr>
        <a:xfrm>
          <a:off x="7787397" y="3777001"/>
          <a:ext cx="592768" cy="5927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7920770" y="3777001"/>
        <a:ext cx="326022" cy="446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C787A-A10B-9845-982F-02695895DB5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48331-D069-7C48-995D-3FFBA25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of the parts</a:t>
            </a:r>
            <a:r>
              <a:rPr lang="en-GB" baseline="0" dirty="0"/>
              <a:t> are largely  the responsibility of Scottish Ministers – National Outcomes, Forestry Football clubs </a:t>
            </a:r>
          </a:p>
          <a:p>
            <a:r>
              <a:rPr lang="en-GB" baseline="0" dirty="0"/>
              <a:t>Some parts are only relevant to local authority (Non Domestic Rates, Common Good property, </a:t>
            </a:r>
            <a:r>
              <a:rPr lang="en-GB" baseline="0" dirty="0" err="1"/>
              <a:t>etc</a:t>
            </a:r>
            <a:r>
              <a:rPr lang="en-GB" baseline="0" dirty="0"/>
              <a:t>) </a:t>
            </a:r>
          </a:p>
          <a:p>
            <a:r>
              <a:rPr lang="en-GB" baseline="0" dirty="0"/>
              <a:t>, some parts the local authority have made significant progress with (Asset </a:t>
            </a:r>
            <a:r>
              <a:rPr lang="en-GB" baseline="0" dirty="0" err="1"/>
              <a:t>Tranfer</a:t>
            </a:r>
            <a:r>
              <a:rPr lang="en-GB" baseline="0" dirty="0"/>
              <a:t>, . Others are more relevant to all public sector partners (these include Community Planning, Asset Transfer, participation requests and participation in public decision making)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68C88-7936-44C0-9A63-879F1BEC4B7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6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01EF-7744-46E4-B91F-37AE1E7A7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AFFAA-813B-4022-9EBF-7ABE0A95E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76812-2684-4E6D-A152-9D16D15F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13220-6268-4F51-8C99-3CE352AE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91827-8578-4213-889B-7E9FF9BE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1FA8-7A90-468F-9C16-CD27DDDB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0E1ED-8087-4A6E-B925-BCAD123F5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BDE7-3231-42D5-A07D-C2FC173D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805A1-675A-4507-83C2-5F34D108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0A0E7-8E83-4595-AD51-27CC543D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4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CDF4A-4FB9-4B57-85C1-81060E862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9F5CD-0959-4786-868E-B1F97835F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30D8A-43A4-43B9-A622-14886D87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CFA4D-A3AD-45EA-A93A-20E65B51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06AB-8402-4F87-93A5-D2EE6366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9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2586-9817-474F-BB08-13B06EF0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C2426-019F-42FC-88DF-4B9251D8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67A8F-067B-467F-AC14-F34A560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7033D-A513-4C6E-9F5E-BDF05781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58128-C291-4440-A4B4-B786B62D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48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50B7-EEA1-4413-B212-B1C3A6A1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8EA2F-8102-4875-889D-537CAA64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77CC-9DC9-4CAC-8211-2CBB7014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88CCE-EE31-4556-A80C-247A08E0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D82A-CDE4-49E6-8876-DE493AB3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9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9E7B-B7B8-404F-A381-FB97D060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0352A-EA7B-4756-8F79-F850A2A4F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18BC5-3F15-45D3-BE6C-D42B7F742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C64C3-51F0-4464-A09C-3192C831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C4389-1395-49DA-A358-FCB7BADA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5ECD1-707E-4550-B3FD-340702EE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49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A09E-5315-4A09-AA78-CF70B695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2BF0B-C5C1-4620-ACC8-9D43DB033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10EFC-DD83-4D98-BC8A-F6FBE4CB1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B5021-6091-477D-A8B4-7256CEFA4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57F42-ACDF-473F-9166-F1DF6D9D5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1382D-0FE2-4288-9540-E77FF808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A84E1-6642-4DD1-AA97-3CE052E9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716BF-2FC1-4298-8B3B-AE16DB9B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29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CBF4-D68D-4E10-A97E-DF26C304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8C6C0-7BC4-4E37-A1C8-A884F5FE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FF4AC-56D0-477E-8710-3E53EECF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3FA0C-F6FB-40D3-8DEF-1B587501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51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F9E05-9F62-4829-97E9-FA7C29D5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91E52-78F6-460E-8109-8FBB9E01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09DE2-A9D9-4CA9-ACAC-74D1C4F2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8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D0D7-B329-4DCC-AC63-7B642DDD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C9E5-5004-4383-B6BE-D361D7B25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85415-825B-4223-A04D-63F58B5A3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DC880-D52B-4792-A8AC-7442DC19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8B450-0697-493F-A492-CECFBACC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54D2A-C807-4275-82BD-C27C4900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8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B9D4-5906-417E-A083-204A228C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21581-6DA1-4951-B5D6-296765D0E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60C80-C0BF-4A0C-A650-910C8A1E4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93786-AC32-45A1-81F4-318DD5AF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FC5E9-6331-406E-A236-7B72A3D3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68642-E333-4F12-AE21-1341F454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80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6D6AC-4D35-41BF-9A29-4FCA19A5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5CF5-8AFD-4D58-88FD-3A453FB6A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38354-34C4-4BCD-8CDC-53698AA14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6625-B57A-423A-AE42-198E2E458B39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3AD9-5AFF-4DAF-85A2-1B491FF3C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5B69A-92DA-40EC-80F2-D470458C2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906C-474B-43A4-AF2A-A3667E4CFE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0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9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DA2CAC9-C4D5-4215-824E-165581F71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929" y="5373312"/>
            <a:ext cx="4900143" cy="1709849"/>
          </a:xfrm>
        </p:spPr>
        <p:txBody>
          <a:bodyPr anchor="b">
            <a:noAutofit/>
          </a:bodyPr>
          <a:lstStyle/>
          <a:p>
            <a:pPr algn="l"/>
            <a:r>
              <a:rPr lang="en-GB" sz="2000" b="1" i="1" dirty="0"/>
              <a:t>SUBMISSION OF A FORMAL REQUEST</a:t>
            </a:r>
            <a:endParaRPr lang="en-GB" sz="2000" dirty="0"/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A Group can submit a CAT request outlining; </a:t>
            </a:r>
          </a:p>
          <a:p>
            <a:pPr algn="l"/>
            <a:endParaRPr lang="en-GB" sz="2000" dirty="0"/>
          </a:p>
          <a:p>
            <a:pPr lvl="0" algn="l"/>
            <a:r>
              <a:rPr lang="en-GB" sz="2000" dirty="0"/>
              <a:t>the reason for making the request;</a:t>
            </a:r>
          </a:p>
          <a:p>
            <a:pPr lvl="0" algn="l"/>
            <a:r>
              <a:rPr lang="en-GB" sz="2000" dirty="0"/>
              <a:t>the benefits of the proposal; and </a:t>
            </a:r>
          </a:p>
          <a:p>
            <a:pPr lvl="0" algn="l"/>
            <a:r>
              <a:rPr lang="en-GB" sz="2000" dirty="0"/>
              <a:t>the price they are prepared to pay for the asset.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They must evidence that they meet eligibility criteria: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community support </a:t>
            </a:r>
            <a:br>
              <a:rPr lang="en-GB" sz="2000" dirty="0"/>
            </a:br>
            <a:endParaRPr lang="en-GB" sz="2000" dirty="0"/>
          </a:p>
          <a:p>
            <a:pPr algn="l"/>
            <a:r>
              <a:rPr lang="en-GB" sz="2000" dirty="0"/>
              <a:t>community benefit associated with their proposal</a:t>
            </a:r>
          </a:p>
          <a:p>
            <a:pPr algn="l"/>
            <a:r>
              <a:rPr lang="en-GB" sz="2000" dirty="0"/>
              <a:t>capacity of the organisation to manage the asset and any service </a:t>
            </a:r>
          </a:p>
          <a:p>
            <a:pPr algn="l"/>
            <a:endParaRPr lang="en-GB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Group">
            <a:extLst>
              <a:ext uri="{FF2B5EF4-FFF2-40B4-BE49-F238E27FC236}">
                <a16:creationId xmlns:a16="http://schemas.microsoft.com/office/drawing/2014/main" id="{8770F08C-1DDD-BF49-A796-6BE38374C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893F6-A387-4F49-B8C5-B6BA5510E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82" y="3676230"/>
            <a:ext cx="3190008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F3B030-DD36-43BC-B8BA-00B9F3D8904D}"/>
              </a:ext>
            </a:extLst>
          </p:cNvPr>
          <p:cNvSpPr/>
          <p:nvPr/>
        </p:nvSpPr>
        <p:spPr>
          <a:xfrm>
            <a:off x="2266950" y="949673"/>
            <a:ext cx="7658100" cy="4760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Council MUST </a:t>
            </a: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596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the request and provide information regarding timescales.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596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timescale for a decision relating to a CAT request is normally 6 months from validation date.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596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 the Council can agree a different timescale with the group.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Clock">
            <a:extLst>
              <a:ext uri="{FF2B5EF4-FFF2-40B4-BE49-F238E27FC236}">
                <a16:creationId xmlns:a16="http://schemas.microsoft.com/office/drawing/2014/main" id="{ACBF0C11-618F-4581-8BFE-F2D139214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00" y="350222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Decision Making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48054F-FFC5-40F5-8C4B-821DD7BE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lvl="0"/>
            <a:r>
              <a:rPr lang="en-GB" sz="1900" dirty="0"/>
              <a:t>A CAT Assessment Group, made up of key Council officers from across Council services assesses the CAT request.</a:t>
            </a:r>
          </a:p>
          <a:p>
            <a:pPr lvl="0"/>
            <a:r>
              <a:rPr lang="en-GB" sz="1900" dirty="0"/>
              <a:t>Assessment report is considered by the CAT Leadership Group to make recommendations to the holding service committee.  </a:t>
            </a:r>
          </a:p>
          <a:p>
            <a:pPr lvl="0"/>
            <a:r>
              <a:rPr lang="en-GB" sz="1900" dirty="0"/>
              <a:t>Final committee decision.</a:t>
            </a:r>
          </a:p>
          <a:p>
            <a:pPr lvl="0"/>
            <a:r>
              <a:rPr lang="en-GB" sz="1900" dirty="0"/>
              <a:t>the Head of Asset and Procurement Solutions is responsible for implementing the full transfer or lease and determining any further property related decisions required to progress. </a:t>
            </a:r>
          </a:p>
          <a:p>
            <a:pPr marL="0" indent="0">
              <a:buNone/>
            </a:pPr>
            <a:endParaRPr lang="en-GB" sz="1900" dirty="0"/>
          </a:p>
          <a:p>
            <a:endParaRPr lang="en-GB" sz="19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9745853F-8844-4D9D-BBDB-EB4E744ED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3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791" y="546119"/>
            <a:ext cx="7886700" cy="1984075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lvl="0"/>
            <a:endParaRPr lang="en-GB" sz="1400" dirty="0"/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FA0743-CAC7-4084-9147-10652B73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509" y="279464"/>
            <a:ext cx="7886700" cy="786920"/>
          </a:xfrm>
        </p:spPr>
        <p:txBody>
          <a:bodyPr>
            <a:normAutofit fontScale="90000"/>
          </a:bodyPr>
          <a:lstStyle/>
          <a:p>
            <a:pPr marL="450215" marR="751205">
              <a:lnSpc>
                <a:spcPct val="107000"/>
              </a:lnSpc>
              <a:spcAft>
                <a:spcPts val="800"/>
              </a:spcAft>
            </a:pPr>
            <a:b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REVIEW/APPEAL</a:t>
            </a:r>
            <a:b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/>
          </a:p>
        </p:txBody>
      </p:sp>
      <p:graphicFrame>
        <p:nvGraphicFramePr>
          <p:cNvPr id="17" name="TextBox 11">
            <a:extLst>
              <a:ext uri="{FF2B5EF4-FFF2-40B4-BE49-F238E27FC236}">
                <a16:creationId xmlns:a16="http://schemas.microsoft.com/office/drawing/2014/main" id="{808CD21B-902D-460E-A022-D73616EFC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541975"/>
              </p:ext>
            </p:extLst>
          </p:nvPr>
        </p:nvGraphicFramePr>
        <p:xfrm>
          <a:off x="2333624" y="1066385"/>
          <a:ext cx="8891423" cy="506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Graphic 14" descr="Customer review">
            <a:extLst>
              <a:ext uri="{FF2B5EF4-FFF2-40B4-BE49-F238E27FC236}">
                <a16:creationId xmlns:a16="http://schemas.microsoft.com/office/drawing/2014/main" id="{ADE361C1-A4EB-449C-A711-ABEDB7574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35024" y="279463"/>
            <a:ext cx="3087014" cy="30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Target Audience">
            <a:extLst>
              <a:ext uri="{FF2B5EF4-FFF2-40B4-BE49-F238E27FC236}">
                <a16:creationId xmlns:a16="http://schemas.microsoft.com/office/drawing/2014/main" id="{D142A065-5713-4D41-A0D9-771CB1A3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D93835-E448-438E-BF8D-281FC220F594}"/>
              </a:ext>
            </a:extLst>
          </p:cNvPr>
          <p:cNvSpPr/>
          <p:nvPr/>
        </p:nvSpPr>
        <p:spPr>
          <a:xfrm>
            <a:off x="5596502" y="472966"/>
            <a:ext cx="5754896" cy="51303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021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Internal Review </a:t>
            </a:r>
            <a:endParaRPr lang="en-US" sz="2000" dirty="0"/>
          </a:p>
          <a:p>
            <a:pPr marL="342900" marR="603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Policy and Strategy Committee. </a:t>
            </a:r>
          </a:p>
          <a:p>
            <a:pPr marL="342900" marR="603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review must be undertaken by Elected Members. </a:t>
            </a:r>
          </a:p>
          <a:p>
            <a:pPr marL="342900" marR="6032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Must exclude Members from the local area or who have been involved in the initial decision making </a:t>
            </a:r>
          </a:p>
          <a:p>
            <a:pPr marL="221615" marR="60325"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 </a:t>
            </a:r>
          </a:p>
          <a:p>
            <a:pPr marL="450215" marR="6032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Appeals to Scottish Ministers </a:t>
            </a:r>
            <a:endParaRPr lang="en-US" sz="2000" dirty="0"/>
          </a:p>
          <a:p>
            <a:pPr marL="342900" marR="603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internal review does not resolve the issue/if no decision is made within the required period there is right of appeal to the Scottish Ministers.</a:t>
            </a:r>
          </a:p>
          <a:p>
            <a:pPr marL="342900" marR="6032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Appeal to Scottish Ministers can also be made if a request is agreed, but no contract is concluded within the required time limit. </a:t>
            </a:r>
          </a:p>
          <a:p>
            <a:pPr marL="342900" marR="6032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all cases the final decision lies with the Scottish Ministers.  There is no further route of appeal beyond them (except by judicial review).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7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AA6639-14CA-45C3-8374-97B0E0A6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953" y="389743"/>
            <a:ext cx="3363170" cy="2183042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Current Position 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Graphic 11" descr="Home">
            <a:extLst>
              <a:ext uri="{FF2B5EF4-FFF2-40B4-BE49-F238E27FC236}">
                <a16:creationId xmlns:a16="http://schemas.microsoft.com/office/drawing/2014/main" id="{F38ECF76-672B-40D7-BEAA-70E6ECF6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964" y="1108946"/>
            <a:ext cx="1846470" cy="18464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09F0-8119-4EB2-9CCA-79749312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852455"/>
            <a:ext cx="5690043" cy="3154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Since April 2020….</a:t>
            </a:r>
          </a:p>
          <a:p>
            <a:r>
              <a:rPr lang="en-GB" sz="2400" dirty="0"/>
              <a:t>3 CAT’s submitted </a:t>
            </a:r>
          </a:p>
          <a:p>
            <a:r>
              <a:rPr lang="en-GB" sz="2400" dirty="0"/>
              <a:t>3 leases approved out with CAT process</a:t>
            </a:r>
          </a:p>
          <a:p>
            <a:r>
              <a:rPr lang="en-GB" sz="2400" dirty="0"/>
              <a:t>3 Groups receiving targeted support working towards CAT </a:t>
            </a:r>
          </a:p>
          <a:p>
            <a:r>
              <a:rPr lang="en-GB" sz="2400" dirty="0"/>
              <a:t>19 Groups in early stage discussions as they have aspirations around CAT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Graphic 7" descr="Group of people">
            <a:extLst>
              <a:ext uri="{FF2B5EF4-FFF2-40B4-BE49-F238E27FC236}">
                <a16:creationId xmlns:a16="http://schemas.microsoft.com/office/drawing/2014/main" id="{C98FA6C1-37FD-4115-A352-C57B5E8EB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038" y="2354401"/>
            <a:ext cx="2713512" cy="27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98B7EA-0768-426A-B099-C269C19A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dirty="0"/>
              <a:t>Benefits of CAT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Home">
            <a:extLst>
              <a:ext uri="{FF2B5EF4-FFF2-40B4-BE49-F238E27FC236}">
                <a16:creationId xmlns:a16="http://schemas.microsoft.com/office/drawing/2014/main" id="{63F2ACCA-3012-448D-ACE9-F3C38B6F4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</p:spPr>
      </p:pic>
      <p:pic>
        <p:nvPicPr>
          <p:cNvPr id="7" name="Graphic 6" descr="Group success">
            <a:extLst>
              <a:ext uri="{FF2B5EF4-FFF2-40B4-BE49-F238E27FC236}">
                <a16:creationId xmlns:a16="http://schemas.microsoft.com/office/drawing/2014/main" id="{BE1660A0-6EF4-4BF9-B2E9-CBF38281B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lvl="0"/>
            <a:r>
              <a:rPr lang="en-GB" sz="2000"/>
              <a:t>an increased sense of civic pride and local use </a:t>
            </a:r>
          </a:p>
          <a:p>
            <a:pPr lvl="0"/>
            <a:r>
              <a:rPr lang="en-GB" sz="2000"/>
              <a:t>attracting additional resource not necessarily accessible to public sector</a:t>
            </a:r>
          </a:p>
          <a:p>
            <a:pPr lvl="0"/>
            <a:r>
              <a:rPr lang="en-GB" sz="2000"/>
              <a:t>enhancing the role of communities as delivery partners </a:t>
            </a:r>
          </a:p>
          <a:p>
            <a:pPr lvl="0"/>
            <a:r>
              <a:rPr lang="en-GB" sz="2000"/>
              <a:t>the potential therefore to turn liabilities in to assets and problems into solutions </a:t>
            </a:r>
          </a:p>
          <a:p>
            <a:pPr lvl="0"/>
            <a:r>
              <a:rPr lang="en-GB" sz="2000"/>
              <a:t>CAT can often be a catalyst to explore other options for empowerment </a:t>
            </a:r>
          </a:p>
          <a:p>
            <a:pPr lvl="0"/>
            <a:r>
              <a:rPr lang="en-GB" sz="2000"/>
              <a:t>enhancing the role of communities in the delivery of key priorities 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49765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785550-78C7-4088-9BD4-87F6B446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/>
              <a:t>Challenges</a:t>
            </a:r>
            <a:r>
              <a:rPr lang="en-GB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Maze">
            <a:extLst>
              <a:ext uri="{FF2B5EF4-FFF2-40B4-BE49-F238E27FC236}">
                <a16:creationId xmlns:a16="http://schemas.microsoft.com/office/drawing/2014/main" id="{8704F1C1-532A-4C5B-A1CB-CB47C67A7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0069A0-3344-42B0-BFE7-A3956DBB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pPr lvl="0"/>
            <a:r>
              <a:rPr lang="en-GB" sz="1700" dirty="0"/>
              <a:t>current community need/benefit vs longer-term vision</a:t>
            </a:r>
          </a:p>
          <a:p>
            <a:pPr lvl="0"/>
            <a:r>
              <a:rPr lang="en-GB" sz="1700" dirty="0"/>
              <a:t>Legislation can be open to interpretation/consistency of approach </a:t>
            </a:r>
          </a:p>
          <a:p>
            <a:pPr lvl="0"/>
            <a:r>
              <a:rPr lang="en-GB" sz="1700" dirty="0"/>
              <a:t>competing interests and tensions within a community;</a:t>
            </a:r>
          </a:p>
          <a:p>
            <a:pPr lvl="0"/>
            <a:r>
              <a:rPr lang="en-GB" sz="1700" dirty="0"/>
              <a:t>capacity of an organisation, robustness and sustainability of plans - not ‘setting community organisations up to fail’</a:t>
            </a:r>
          </a:p>
          <a:p>
            <a:pPr lvl="0"/>
            <a:r>
              <a:rPr lang="en-GB" sz="1700" dirty="0"/>
              <a:t>financial impact versus added social value </a:t>
            </a:r>
          </a:p>
          <a:p>
            <a:pPr lvl="0"/>
            <a:r>
              <a:rPr lang="en-GB" sz="1700" dirty="0"/>
              <a:t>managing risk</a:t>
            </a:r>
          </a:p>
          <a:p>
            <a:pPr lvl="0"/>
            <a:r>
              <a:rPr lang="en-GB" sz="1700" dirty="0"/>
              <a:t>Resourcing CAT (i.e., capacity building, advice and guidance, property investment, legal process); and</a:t>
            </a:r>
          </a:p>
          <a:p>
            <a:pPr lvl="0"/>
            <a:r>
              <a:rPr lang="en-GB" sz="1700" dirty="0"/>
              <a:t>building trusted relationships to allow flexible approaches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99939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FA98-F793-4616-9F11-3C585BFD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/>
              <a:t>Managing the process and planning for the future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Business Growth">
            <a:extLst>
              <a:ext uri="{FF2B5EF4-FFF2-40B4-BE49-F238E27FC236}">
                <a16:creationId xmlns:a16="http://schemas.microsoft.com/office/drawing/2014/main" id="{2C6B9596-EA4C-4EC3-AFE8-2F110535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05C0-D8A9-4D97-9204-AB25C1D7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en-GB" sz="2000" dirty="0"/>
              <a:t>CAT is about Community Empowerment </a:t>
            </a:r>
          </a:p>
          <a:p>
            <a:r>
              <a:rPr lang="en-GB" sz="2000" dirty="0"/>
              <a:t>There is an opportunity to consider in the context of the vision and asset rationalisation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 higher number of CAT requests requires</a:t>
            </a:r>
          </a:p>
          <a:p>
            <a:r>
              <a:rPr lang="en-GB" sz="2000" dirty="0"/>
              <a:t>Organisational capacity to support CAT across the Council </a:t>
            </a:r>
          </a:p>
          <a:p>
            <a:pPr lvl="0"/>
            <a:r>
              <a:rPr lang="en-GB" sz="2000" dirty="0"/>
              <a:t>an understanding of resource required to support organisations to successfully move through the CAT process at pace 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404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829E68-8FAC-4B03-94F5-B908F7DA39E0}"/>
              </a:ext>
            </a:extLst>
          </p:cNvPr>
          <p:cNvSpPr txBox="1"/>
          <p:nvPr/>
        </p:nvSpPr>
        <p:spPr>
          <a:xfrm>
            <a:off x="1990726" y="438150"/>
            <a:ext cx="83534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Role of Elected Members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Becoming familiar with the CAT process and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promoting an understanding and awareness of policy, process and support available;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Encouraging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Understanding the resource implications required to deliver and support CAT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ensuring that the CAT process is inclusive, meets the legislative requirements and supports the business of the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Awareness of potential conflict of interest (decision making and review)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Participate in briefings or training opportunities to continue to develop the process and approach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7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CA3C8C-7745-4E79-91D5-49B4383F4E97}"/>
              </a:ext>
            </a:extLst>
          </p:cNvPr>
          <p:cNvSpPr txBox="1"/>
          <p:nvPr/>
        </p:nvSpPr>
        <p:spPr>
          <a:xfrm>
            <a:off x="687208" y="2128296"/>
            <a:ext cx="10817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Community Empowerment</a:t>
            </a:r>
            <a:br>
              <a:rPr lang="en-GB" sz="3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</a:br>
            <a:r>
              <a:rPr lang="en-GB" sz="3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North Lanarkshire and Scotland – how does it compare to the rest of the United Kingdom?</a:t>
            </a:r>
            <a:endParaRPr lang="en-GB" sz="3600" b="1" dirty="0">
              <a:solidFill>
                <a:schemeClr val="bg1"/>
              </a:solidFill>
              <a:latin typeface="HelveticaNeue LT 45 Lt" panose="020B04040200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3013D-951D-B64A-B83C-97C3134AF6CF}"/>
              </a:ext>
            </a:extLst>
          </p:cNvPr>
          <p:cNvSpPr txBox="1"/>
          <p:nvPr/>
        </p:nvSpPr>
        <p:spPr>
          <a:xfrm>
            <a:off x="687208" y="5328696"/>
            <a:ext cx="10817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Presentation by </a:t>
            </a:r>
            <a:br>
              <a:rPr lang="en-GB" sz="1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</a:br>
            <a:r>
              <a:rPr lang="en-GB" sz="1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Councillor Jordan Linden</a:t>
            </a:r>
            <a:br>
              <a:rPr lang="en-GB" sz="1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</a:br>
            <a:r>
              <a:rPr lang="en-GB" sz="1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Leader of the Opposition (SNP)</a:t>
            </a:r>
            <a:br>
              <a:rPr lang="en-GB" sz="1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</a:br>
            <a:r>
              <a:rPr lang="en-GB" sz="16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North Lanarkshire Council</a:t>
            </a:r>
            <a:endParaRPr lang="en-GB" sz="1600" b="1" dirty="0">
              <a:solidFill>
                <a:schemeClr val="bg1"/>
              </a:solidFill>
              <a:latin typeface="HelveticaNeue LT 45 Lt" panose="020B04040200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40CDF3-041C-4920-89F6-ED1FD8FA1035}"/>
              </a:ext>
            </a:extLst>
          </p:cNvPr>
          <p:cNvSpPr txBox="1"/>
          <p:nvPr/>
        </p:nvSpPr>
        <p:spPr>
          <a:xfrm>
            <a:off x="1050870" y="788533"/>
            <a:ext cx="10090259" cy="528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SECTION 1 - KEY MESSAGES ON COMMUNITY ASSET TRANSFERS</a:t>
            </a:r>
            <a:b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CAT can 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be complex –process is important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highlight competing priorities within communities and involves a number of key services, organisations and wider stakeholders.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present an opportunity to build trust, collaboration and resource with communities </a:t>
            </a:r>
          </a:p>
          <a:p>
            <a:pPr lvl="0">
              <a:lnSpc>
                <a:spcPct val="107000"/>
              </a:lnSpc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But ….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Council has a responsibility to follow process and assess community benefit V potential risk to the organisation, wider and longer-term impact on communities.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 consistent approach is important but each CAT request or enquiry is different, and each must be considered and assessed on its merits.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CAT is one of many tools to support community action, empowerment and ownership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Cost cannot be the only reason for approving or rejecting a request</a:t>
            </a:r>
          </a:p>
        </p:txBody>
      </p:sp>
    </p:spTree>
    <p:extLst>
      <p:ext uri="{BB962C8B-B14F-4D97-AF65-F5344CB8AC3E}">
        <p14:creationId xmlns:p14="http://schemas.microsoft.com/office/powerpoint/2010/main" val="499740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CA3C8C-7745-4E79-91D5-49B4383F4E97}"/>
              </a:ext>
            </a:extLst>
          </p:cNvPr>
          <p:cNvSpPr txBox="1"/>
          <p:nvPr/>
        </p:nvSpPr>
        <p:spPr>
          <a:xfrm>
            <a:off x="687208" y="3013501"/>
            <a:ext cx="1081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2 – </a:t>
            </a:r>
            <a:r>
              <a:rPr lang="en-GB" sz="45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COMMUNITY PLANNING</a:t>
            </a:r>
            <a:endParaRPr lang="en-GB" sz="4800" b="1" dirty="0">
              <a:solidFill>
                <a:schemeClr val="bg1"/>
              </a:solidFill>
              <a:latin typeface="HelveticaNeue LT 45 Lt" panose="020B04040200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04AB-AD89-4539-8544-A57214CB8FAA}"/>
              </a:ext>
            </a:extLst>
          </p:cNvPr>
          <p:cNvSpPr txBox="1">
            <a:spLocks/>
          </p:cNvSpPr>
          <p:nvPr/>
        </p:nvSpPr>
        <p:spPr>
          <a:xfrm>
            <a:off x="628650" y="313235"/>
            <a:ext cx="7886700" cy="7869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LOCAL OUTCOME IMPROVEMENT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72D44-C50C-40A2-9844-9D2D98A4B508}"/>
              </a:ext>
            </a:extLst>
          </p:cNvPr>
          <p:cNvSpPr txBox="1">
            <a:spLocks/>
          </p:cNvSpPr>
          <p:nvPr/>
        </p:nvSpPr>
        <p:spPr>
          <a:xfrm>
            <a:off x="238905" y="1416347"/>
            <a:ext cx="6976474" cy="4324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Community Planning Approach.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Local priorities identified with communities (Community Boards, Participatory Budgeting, targeted engagement activity etc)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Local investment including Place Planning, Town and  Community Hubs and Town visions, Parks Masterplans.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Reflect existing Locality approaches to reducing inequality and improving outcomes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employability work, Health and Social care, poverty and deprivation, etc).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CAD246-29D4-43E8-9D45-187DCAB67044}"/>
              </a:ext>
            </a:extLst>
          </p:cNvPr>
          <p:cNvSpPr/>
          <p:nvPr/>
        </p:nvSpPr>
        <p:spPr>
          <a:xfrm>
            <a:off x="7215379" y="283565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Evidence through use of data and intelligence.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Building the capacity and role of communities and the voluntary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Community Safety priorities.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Places, spaces and asset management.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BF227-7AF5-4F7B-AF3F-D8488A43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30" y="313236"/>
            <a:ext cx="2878111" cy="18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60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457" y="415810"/>
            <a:ext cx="7886700" cy="786920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/>
              <a:t>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791" y="546119"/>
            <a:ext cx="7886700" cy="1984075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lvl="0"/>
            <a:endParaRPr lang="en-GB" sz="1400" dirty="0"/>
          </a:p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152651" y="1859340"/>
            <a:ext cx="81569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Geographical areas more likely to experience socio economic deprivation.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Current or previous experience of poverty.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Protected Characteristics.</a:t>
            </a:r>
          </a:p>
          <a:p>
            <a:pPr lvl="0"/>
            <a:endParaRPr lang="en-GB" dirty="0"/>
          </a:p>
        </p:txBody>
      </p:sp>
      <p:pic>
        <p:nvPicPr>
          <p:cNvPr id="6" name="Picture 10" descr="C:\Users\pollockle\AppData\Local\Microsoft\Windows\Temporary Internet Files\Content.IE5\4EGQO4T1\Unbalanced_scales-too-far-right[1].png">
            <a:extLst>
              <a:ext uri="{FF2B5EF4-FFF2-40B4-BE49-F238E27FC236}">
                <a16:creationId xmlns:a16="http://schemas.microsoft.com/office/drawing/2014/main" id="{076DA559-E42D-4E14-A984-8CE7582D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93" y="307814"/>
            <a:ext cx="2080248" cy="17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ommunity empowerment">
            <a:extLst>
              <a:ext uri="{FF2B5EF4-FFF2-40B4-BE49-F238E27FC236}">
                <a16:creationId xmlns:a16="http://schemas.microsoft.com/office/drawing/2014/main" id="{C7838E72-5A3C-455A-83E8-678FA33D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36" y="5280248"/>
            <a:ext cx="3571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70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2397-B42E-4C30-906A-71557A3A316E}"/>
              </a:ext>
            </a:extLst>
          </p:cNvPr>
          <p:cNvSpPr txBox="1">
            <a:spLocks/>
          </p:cNvSpPr>
          <p:nvPr/>
        </p:nvSpPr>
        <p:spPr>
          <a:xfrm>
            <a:off x="628650" y="543242"/>
            <a:ext cx="7886700" cy="7869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HOW ARE COMMUNITIES EMPOWERED TO INFORM THAT LOCALITY PLANNING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C78D-1D9A-4ADB-83A2-C3C91D3B4DE8}"/>
              </a:ext>
            </a:extLst>
          </p:cNvPr>
          <p:cNvSpPr txBox="1">
            <a:spLocks/>
          </p:cNvSpPr>
          <p:nvPr/>
        </p:nvSpPr>
        <p:spPr>
          <a:xfrm>
            <a:off x="5023735" y="1599985"/>
            <a:ext cx="6653299" cy="198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Mix of approaches and methods.</a:t>
            </a:r>
          </a:p>
          <a:p>
            <a:r>
              <a:rPr lang="en-GB" dirty="0"/>
              <a:t>Community Listening events (targeted to those who may not otherwise participate). </a:t>
            </a:r>
          </a:p>
          <a:p>
            <a:r>
              <a:rPr lang="en-GB" dirty="0"/>
              <a:t>Targeted engagement with equalities groups through services</a:t>
            </a:r>
          </a:p>
          <a:p>
            <a:r>
              <a:rPr lang="en-GB" dirty="0"/>
              <a:t>Online survey </a:t>
            </a:r>
          </a:p>
          <a:p>
            <a:r>
              <a:rPr lang="en-GB" dirty="0"/>
              <a:t>Youth engagement </a:t>
            </a:r>
          </a:p>
          <a:p>
            <a:r>
              <a:rPr lang="en-GB" dirty="0"/>
              <a:t>Locality focussed stakeholder sessions </a:t>
            </a:r>
          </a:p>
          <a:p>
            <a:r>
              <a:rPr lang="en-GB" dirty="0"/>
              <a:t>Final endorsement and delivery – Community Boards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4" descr="C:\Users\pollockle\AppData\Local\Microsoft\Windows\Temporary Internet Files\Content.IE5\Y7B8I03X\wb-community-forums[1].png">
            <a:extLst>
              <a:ext uri="{FF2B5EF4-FFF2-40B4-BE49-F238E27FC236}">
                <a16:creationId xmlns:a16="http://schemas.microsoft.com/office/drawing/2014/main" id="{3025DC26-073B-41EF-943C-92768EA2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497" y="1705131"/>
            <a:ext cx="5746232" cy="34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74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CD4F-A2B1-4690-8521-31FE8CBF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943" y="432160"/>
            <a:ext cx="7886700" cy="786920"/>
          </a:xfrm>
        </p:spPr>
        <p:txBody>
          <a:bodyPr>
            <a:normAutofit/>
          </a:bodyPr>
          <a:lstStyle/>
          <a:p>
            <a:r>
              <a:rPr lang="en-GB" b="1" dirty="0"/>
              <a:t>WHAT DO YOU HEAR?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8E2A-9551-4350-94F9-C4AD2BA7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589" y="1219080"/>
            <a:ext cx="10100892" cy="1973825"/>
          </a:xfrm>
        </p:spPr>
        <p:txBody>
          <a:bodyPr>
            <a:noAutofit/>
          </a:bodyPr>
          <a:lstStyle/>
          <a:p>
            <a:r>
              <a:rPr lang="en-GB" sz="3200" dirty="0"/>
              <a:t>Community safety </a:t>
            </a:r>
          </a:p>
          <a:p>
            <a:r>
              <a:rPr lang="en-GB" sz="3200" dirty="0"/>
              <a:t>Access to health services</a:t>
            </a:r>
          </a:p>
          <a:p>
            <a:r>
              <a:rPr lang="en-GB" sz="3200" dirty="0"/>
              <a:t>Mental health and social isolation </a:t>
            </a:r>
          </a:p>
          <a:p>
            <a:r>
              <a:rPr lang="en-GB" sz="3200" dirty="0"/>
              <a:t>Young people </a:t>
            </a:r>
          </a:p>
          <a:p>
            <a:r>
              <a:rPr lang="en-GB" sz="3200" dirty="0"/>
              <a:t>Digital inclusion </a:t>
            </a:r>
          </a:p>
          <a:p>
            <a:r>
              <a:rPr lang="en-GB" sz="3200" dirty="0"/>
              <a:t>Learning from C19 to improve how we work</a:t>
            </a:r>
          </a:p>
          <a:p>
            <a:r>
              <a:rPr lang="en-GB" sz="3200" dirty="0"/>
              <a:t>Funding for community and voluntary sector</a:t>
            </a:r>
          </a:p>
          <a:p>
            <a:r>
              <a:rPr lang="en-GB" sz="3200" dirty="0"/>
              <a:t>Poverty  </a:t>
            </a:r>
          </a:p>
          <a:p>
            <a:r>
              <a:rPr lang="en-GB" sz="3200" dirty="0"/>
              <a:t>Access to community and leisure facilities  </a:t>
            </a:r>
          </a:p>
        </p:txBody>
      </p:sp>
      <p:pic>
        <p:nvPicPr>
          <p:cNvPr id="9" name="Graphic 8" descr="Chat bubble">
            <a:extLst>
              <a:ext uri="{FF2B5EF4-FFF2-40B4-BE49-F238E27FC236}">
                <a16:creationId xmlns:a16="http://schemas.microsoft.com/office/drawing/2014/main" id="{F22635D5-90F2-4A8B-B243-B2EDC92F2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3902" y="2092453"/>
            <a:ext cx="2255260" cy="2255260"/>
          </a:xfrm>
          <a:prstGeom prst="rect">
            <a:avLst/>
          </a:prstGeom>
        </p:spPr>
      </p:pic>
      <p:pic>
        <p:nvPicPr>
          <p:cNvPr id="11" name="Graphic 10" descr="Boardroom">
            <a:extLst>
              <a:ext uri="{FF2B5EF4-FFF2-40B4-BE49-F238E27FC236}">
                <a16:creationId xmlns:a16="http://schemas.microsoft.com/office/drawing/2014/main" id="{3167D2A2-6094-452D-89D9-272E85105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2670" y="454586"/>
            <a:ext cx="1504774" cy="15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CA3C8C-7745-4E79-91D5-49B4383F4E97}"/>
              </a:ext>
            </a:extLst>
          </p:cNvPr>
          <p:cNvSpPr txBox="1"/>
          <p:nvPr/>
        </p:nvSpPr>
        <p:spPr>
          <a:xfrm>
            <a:off x="687208" y="2721114"/>
            <a:ext cx="1081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3 – PARTICIPATION IN DECISION MAKING</a:t>
            </a:r>
            <a:endParaRPr lang="en-GB" sz="4000" b="1" dirty="0">
              <a:solidFill>
                <a:schemeClr val="bg1"/>
              </a:solidFill>
              <a:latin typeface="HelveticaNeue LT 45 Lt" panose="020B04040200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86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D2B33CD2-5123-4D0A-8799-B70C0F841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2AD387-7772-4226-ADA6-23B67E1A4470}"/>
              </a:ext>
            </a:extLst>
          </p:cNvPr>
          <p:cNvSpPr txBox="1"/>
          <p:nvPr/>
        </p:nvSpPr>
        <p:spPr>
          <a:xfrm>
            <a:off x="1266825" y="400050"/>
            <a:ext cx="1016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Communities model organised for maximum community input to the vision</a:t>
            </a:r>
          </a:p>
        </p:txBody>
      </p:sp>
    </p:spTree>
    <p:extLst>
      <p:ext uri="{BB962C8B-B14F-4D97-AF65-F5344CB8AC3E}">
        <p14:creationId xmlns:p14="http://schemas.microsoft.com/office/powerpoint/2010/main" val="87384463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37C6558-28FD-4A5D-B5DD-527FBAF7D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26" y="0"/>
            <a:ext cx="8555524" cy="6048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92A9C9-D8F8-4702-ACED-D1FCBF3FCF58}"/>
              </a:ext>
            </a:extLst>
          </p:cNvPr>
          <p:cNvSpPr txBox="1"/>
          <p:nvPr/>
        </p:nvSpPr>
        <p:spPr>
          <a:xfrm>
            <a:off x="0" y="733425"/>
            <a:ext cx="3952875" cy="451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section as follows 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14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 have been supported to organise across our </a:t>
            </a: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geographic areas for maximum participation and influence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14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of  </a:t>
            </a: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Boards –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Co-production of </a:t>
            </a: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priority plans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</a:t>
            </a: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senior leaders as Community Champions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sets of resource to support communities in the </a:t>
            </a: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areas -grassroots activity linked to local priorities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participation organised around the </a:t>
            </a: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by a training and development plan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5CEA0-08FD-465A-98A8-1EBD3736F41B}"/>
              </a:ext>
            </a:extLst>
          </p:cNvPr>
          <p:cNvSpPr txBox="1"/>
          <p:nvPr/>
        </p:nvSpPr>
        <p:spPr>
          <a:xfrm>
            <a:off x="7696200" y="133260"/>
            <a:ext cx="176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KEEP map and 9 areas but reduce bubbles to 1 as all info the same </a:t>
            </a:r>
          </a:p>
        </p:txBody>
      </p:sp>
    </p:spTree>
    <p:extLst>
      <p:ext uri="{BB962C8B-B14F-4D97-AF65-F5344CB8AC3E}">
        <p14:creationId xmlns:p14="http://schemas.microsoft.com/office/powerpoint/2010/main" val="192647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80C5-1CF5-4461-8CCD-2AB47BBE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29" y="-6691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HelveticaNeue LT 65 Medium" panose="02000603020000020004" pitchFamily="2" charset="0"/>
              </a:rPr>
              <a:t>Supported by…</a:t>
            </a:r>
            <a:endParaRPr lang="en-GB" sz="3600" dirty="0">
              <a:solidFill>
                <a:schemeClr val="bg1"/>
              </a:solidFill>
              <a:latin typeface="HelveticaNeue LT 45 Lt" panose="020B04040200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B54AA-240E-40F3-8094-575EACEFF625}"/>
              </a:ext>
            </a:extLst>
          </p:cNvPr>
          <p:cNvSpPr txBox="1"/>
          <p:nvPr/>
        </p:nvSpPr>
        <p:spPr>
          <a:xfrm>
            <a:off x="2724341" y="1124588"/>
            <a:ext cx="866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HelveticaNeue LT 45 Lt" panose="020B0404020002020204" pitchFamily="34" charset="0"/>
              </a:rPr>
              <a:t>Wider engagement plans for key parts of TPFNL relevant to a particular area, community of interest or identity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A50E46-9E93-4FC3-B0AB-D63D1C4DE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6850" y="1026444"/>
            <a:ext cx="980593" cy="67191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FF13C45-68B9-43CA-8F90-929A13A97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8750" y="2077291"/>
            <a:ext cx="656795" cy="64339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72D7BD4-7B55-4323-A19D-0D5AB48E9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4150" y="3068739"/>
            <a:ext cx="656795" cy="67191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97603B6-F957-49E4-A219-DA5711809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83593" y="3999412"/>
            <a:ext cx="907850" cy="5901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7FD967-B39F-42FA-A627-3FEFAD71335C}"/>
              </a:ext>
            </a:extLst>
          </p:cNvPr>
          <p:cNvSpPr txBox="1"/>
          <p:nvPr/>
        </p:nvSpPr>
        <p:spPr>
          <a:xfrm>
            <a:off x="2652720" y="386503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Neue LT 45 Lt" panose="020B0404020002020204" pitchFamily="34" charset="0"/>
              </a:rPr>
              <a:t>Shift towards ‘honest conversations’ and partnership with communities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ECA4F-6E1C-4B7D-BB25-45BA6DA53A38}"/>
              </a:ext>
            </a:extLst>
          </p:cNvPr>
          <p:cNvSpPr txBox="1"/>
          <p:nvPr/>
        </p:nvSpPr>
        <p:spPr>
          <a:xfrm>
            <a:off x="2724341" y="20669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HelveticaNeue LT 45 Lt" panose="020B0404020002020204" pitchFamily="34" charset="0"/>
              </a:rPr>
              <a:t>A clear Driving Digital Locally Communities programme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E58BB6-95A7-4C49-8715-9BEAD8AF6775}"/>
              </a:ext>
            </a:extLst>
          </p:cNvPr>
          <p:cNvSpPr txBox="1"/>
          <p:nvPr/>
        </p:nvSpPr>
        <p:spPr>
          <a:xfrm>
            <a:off x="2724341" y="2994667"/>
            <a:ext cx="8340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HelveticaNeue LT 45 Lt" panose="020B0404020002020204" pitchFamily="34" charset="0"/>
              </a:rPr>
              <a:t>Action and reporting on local plans with a focus on inequality and neighborhoods of highest deprivation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617AC-05D6-4CA2-BB7C-8C60F54C6791}"/>
              </a:ext>
            </a:extLst>
          </p:cNvPr>
          <p:cNvSpPr txBox="1"/>
          <p:nvPr/>
        </p:nvSpPr>
        <p:spPr>
          <a:xfrm>
            <a:off x="2576520" y="489787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Neue LT 45 Lt" panose="020B0404020002020204" pitchFamily="34" charset="0"/>
              </a:rPr>
              <a:t>Targeted work to ensure the voices of those who are ‘seldom heard’ are listened to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AE2A83-81D1-4531-BA71-64F2CA9B18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9491" y="4897871"/>
            <a:ext cx="716054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5" grpId="0"/>
      <p:bldP spid="1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84275D-FA86-41AC-A19D-0CCAEED1C175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620713"/>
            <a:ext cx="8367712" cy="647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>
                <a:latin typeface="Antique Olive (PCL6)"/>
              </a:rPr>
              <a:t>Introduction to the Community Empowerment (Scotland) Act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07A6CE0-3818-41DB-BD36-D79A95C1E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96976"/>
            <a:ext cx="84248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/>
            <a:endParaRPr lang="en-GB" sz="2000" b="1" dirty="0"/>
          </a:p>
          <a:p>
            <a:pPr marL="363538" indent="-363538"/>
            <a:r>
              <a:rPr lang="en-GB" sz="2000" b="1" dirty="0"/>
              <a:t>Aims and Policy Objectives</a:t>
            </a:r>
          </a:p>
          <a:p>
            <a:pPr marL="363538" indent="-363538"/>
            <a:endParaRPr lang="en-GB" sz="2000" b="1" dirty="0"/>
          </a:p>
          <a:p>
            <a:pPr marL="363538" indent="-363538" algn="ctr"/>
            <a:endParaRPr lang="en-GB" sz="2000" dirty="0"/>
          </a:p>
          <a:p>
            <a:pPr marL="363538" indent="-363538" algn="ctr"/>
            <a:endParaRPr lang="en-GB" sz="2000" dirty="0"/>
          </a:p>
          <a:p>
            <a:pPr marL="363538" indent="-363538" algn="ctr"/>
            <a:endParaRPr lang="en-GB" sz="2000" dirty="0"/>
          </a:p>
          <a:p>
            <a:pPr marL="363538" indent="-363538" algn="ctr"/>
            <a:endParaRPr lang="en-GB" sz="2000" dirty="0"/>
          </a:p>
          <a:p>
            <a:pPr marL="363538" indent="-363538" algn="ctr"/>
            <a:r>
              <a:rPr lang="en-GB" sz="2000" b="1" u="sng" dirty="0"/>
              <a:t>And</a:t>
            </a:r>
          </a:p>
          <a:p>
            <a:pPr marL="363538" indent="-363538" algn="ctr"/>
            <a:endParaRPr lang="en-GB" sz="2000" dirty="0"/>
          </a:p>
          <a:p>
            <a:pPr>
              <a:buClr>
                <a:srgbClr val="990033"/>
              </a:buClr>
            </a:pPr>
            <a:endParaRPr lang="en-GB" sz="2000" dirty="0"/>
          </a:p>
          <a:p>
            <a:pPr>
              <a:buClr>
                <a:srgbClr val="990033"/>
              </a:buClr>
            </a:pPr>
            <a:endParaRPr lang="en-GB" sz="2000" dirty="0"/>
          </a:p>
          <a:p>
            <a:pPr>
              <a:buClr>
                <a:srgbClr val="990033"/>
              </a:buClr>
            </a:pPr>
            <a:endParaRPr lang="en-GB" sz="2000" dirty="0"/>
          </a:p>
          <a:p>
            <a:pPr marL="342900" indent="-342900"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GB" sz="2000" b="1" i="1" dirty="0"/>
              <a:t>The Act aims to support approaches that can contribute to improving outcomes in all aspects of people’s lives. </a:t>
            </a:r>
          </a:p>
          <a:p>
            <a:pPr marL="342900" indent="-342900"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GB" sz="2000" b="1" i="1" dirty="0"/>
              <a:t>Focus on reducing inequalities.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0D89A83-7E1D-465A-A2CB-18A5987EB43E}"/>
              </a:ext>
            </a:extLst>
          </p:cNvPr>
          <p:cNvSpPr/>
          <p:nvPr/>
        </p:nvSpPr>
        <p:spPr>
          <a:xfrm>
            <a:off x="1903413" y="2246707"/>
            <a:ext cx="3744664" cy="2364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90033"/>
              </a:buClr>
            </a:pPr>
            <a:r>
              <a:rPr lang="en-GB" dirty="0">
                <a:solidFill>
                  <a:schemeClr val="tx1"/>
                </a:solidFill>
              </a:rPr>
              <a:t>To empower community bodies through the ownership of land and buildings and strengthening their voices in the decisions that matter to them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4A4B573-2260-4A87-8CD5-E35C10A7CA7A}"/>
              </a:ext>
            </a:extLst>
          </p:cNvPr>
          <p:cNvSpPr/>
          <p:nvPr/>
        </p:nvSpPr>
        <p:spPr>
          <a:xfrm>
            <a:off x="6543926" y="2222253"/>
            <a:ext cx="3785415" cy="2369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90033"/>
              </a:buClr>
            </a:pPr>
            <a:endParaRPr lang="en-GB" dirty="0"/>
          </a:p>
          <a:p>
            <a:pPr>
              <a:buClr>
                <a:srgbClr val="990033"/>
              </a:buClr>
            </a:pPr>
            <a:r>
              <a:rPr lang="en-GB" dirty="0">
                <a:solidFill>
                  <a:schemeClr val="tx1"/>
                </a:solidFill>
              </a:rPr>
              <a:t>To support an increase in the pace and scale of Public Service Reform by cementing the focus on achieving outcomes and improving the process of community planning. 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Picture 28" descr="https://lh3.googleusercontent.com/Ydv2Mn7H83gVKx2xKDzHK3rzSDnNYg7uD0XW0zO2b1SbnYabieFcMqRVMFW8VhMo93TT1A=s170">
            <a:extLst>
              <a:ext uri="{FF2B5EF4-FFF2-40B4-BE49-F238E27FC236}">
                <a16:creationId xmlns:a16="http://schemas.microsoft.com/office/drawing/2014/main" id="{190CAD7F-7B2F-434D-A211-C32C904A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1" y="1104900"/>
            <a:ext cx="3316461" cy="9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182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DD3FA-14D5-4273-A793-9E5B636A2440}"/>
              </a:ext>
            </a:extLst>
          </p:cNvPr>
          <p:cNvSpPr txBox="1"/>
          <p:nvPr/>
        </p:nvSpPr>
        <p:spPr>
          <a:xfrm>
            <a:off x="2059093" y="3588121"/>
            <a:ext cx="787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Questions/Discussion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5FAFBF-1024-4F3B-B2B6-829FC74D2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07" y="658885"/>
            <a:ext cx="2725985" cy="26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14969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5689" y="1307589"/>
            <a:ext cx="3394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1: </a:t>
            </a:r>
            <a:r>
              <a:rPr lang="en-GB" dirty="0">
                <a:solidFill>
                  <a:schemeClr val="tx1"/>
                </a:solidFill>
              </a:rPr>
              <a:t>National Outcomes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1864" y="1746307"/>
            <a:ext cx="338372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2:</a:t>
            </a:r>
            <a:r>
              <a:rPr lang="en-GB" dirty="0">
                <a:solidFill>
                  <a:schemeClr val="tx1"/>
                </a:solidFill>
              </a:rPr>
              <a:t> Community Planning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76176" y="2163866"/>
            <a:ext cx="338372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3: </a:t>
            </a:r>
            <a:r>
              <a:rPr lang="en-GB" dirty="0">
                <a:solidFill>
                  <a:schemeClr val="tx1"/>
                </a:solidFill>
              </a:rPr>
              <a:t>Participation Requests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58453" y="3905024"/>
            <a:ext cx="33734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7:</a:t>
            </a:r>
            <a:r>
              <a:rPr lang="en-GB" dirty="0">
                <a:solidFill>
                  <a:schemeClr val="tx1"/>
                </a:solidFill>
              </a:rPr>
              <a:t> Football Clubs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67290" y="3040928"/>
            <a:ext cx="336461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5:</a:t>
            </a:r>
            <a:r>
              <a:rPr lang="en-GB" dirty="0">
                <a:solidFill>
                  <a:schemeClr val="tx1"/>
                </a:solidFill>
              </a:rPr>
              <a:t> Asset Transfer Requests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24713" y="3472976"/>
            <a:ext cx="33843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Part 6: </a:t>
            </a:r>
            <a:r>
              <a:rPr lang="en-GB" sz="1600" dirty="0">
                <a:solidFill>
                  <a:schemeClr val="tx1"/>
                </a:solidFill>
              </a:rPr>
              <a:t>Delegation of Forestry Commissioners’ Functions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07541" y="4337072"/>
            <a:ext cx="33123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8: </a:t>
            </a:r>
            <a:r>
              <a:rPr lang="en-GB" dirty="0">
                <a:solidFill>
                  <a:schemeClr val="tx1"/>
                </a:solidFill>
              </a:rPr>
              <a:t>Common Good Property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17339" y="5228223"/>
            <a:ext cx="33123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Part 10: </a:t>
            </a:r>
            <a:r>
              <a:rPr lang="en-GB" sz="1600" dirty="0">
                <a:solidFill>
                  <a:schemeClr val="tx1"/>
                </a:solidFill>
              </a:rPr>
              <a:t>Participation in Public Decision Making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58452" y="4782860"/>
            <a:ext cx="344546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9: </a:t>
            </a:r>
            <a:r>
              <a:rPr lang="en-GB" dirty="0">
                <a:solidFill>
                  <a:schemeClr val="tx1"/>
                </a:solidFill>
              </a:rPr>
              <a:t>Allotments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00377" y="2595914"/>
            <a:ext cx="3406613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4: </a:t>
            </a:r>
            <a:r>
              <a:rPr lang="en-GB" dirty="0">
                <a:solidFill>
                  <a:schemeClr val="tx1"/>
                </a:solidFill>
              </a:rPr>
              <a:t>Community Right to Buy Land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62510" y="6076521"/>
            <a:ext cx="33123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12: </a:t>
            </a:r>
            <a:r>
              <a:rPr lang="en-GB" dirty="0">
                <a:solidFill>
                  <a:schemeClr val="tx1"/>
                </a:solidFill>
              </a:rPr>
              <a:t>General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67290" y="5646956"/>
            <a:ext cx="343662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Part 11: </a:t>
            </a:r>
            <a:r>
              <a:rPr lang="en-GB" dirty="0">
                <a:solidFill>
                  <a:schemeClr val="tx1"/>
                </a:solidFill>
              </a:rPr>
              <a:t>Non Domestic Rates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7545" y="55335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Community Empowerment</a:t>
            </a:r>
            <a:br>
              <a:rPr lang="en-GB" sz="2800" b="1" dirty="0"/>
            </a:br>
            <a:r>
              <a:rPr lang="en-GB" sz="2800" b="1" dirty="0"/>
              <a:t>The 11 Component Parts  </a:t>
            </a:r>
          </a:p>
        </p:txBody>
      </p:sp>
      <p:pic>
        <p:nvPicPr>
          <p:cNvPr id="15" name="Picture 2" descr="Image result for foot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6856" y="2708921"/>
            <a:ext cx="848748" cy="81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s://lh3.googleusercontent.com/Q2Cv2LAdoOfIj9opP86RX18gOhGNfvNy7jqfzI0gOiqqr5mMeAu8FdhxYEVIwvfMezhNTg=s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2170" y="3369959"/>
            <a:ext cx="1444179" cy="7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Image result for title dee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8425" y="4296464"/>
            <a:ext cx="787881" cy="162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ollockle\AppData\Local\Microsoft\Windows\Temporary Internet Files\Content.IE5\F2QYOP6D\forest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42" y="332656"/>
            <a:ext cx="1403107" cy="10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llockle\AppData\Local\Microsoft\Windows\Temporary Internet Files\Content.IE5\Y7B8I03X\sold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20" y="1600850"/>
            <a:ext cx="1210121" cy="10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llockle\AppData\Local\Microsoft\Windows\Temporary Internet Files\Content.IE5\4EGQO4T1\conversacion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65" y="188640"/>
            <a:ext cx="1130372" cy="10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5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70330B-40E6-4FAB-B058-005B495129FA}"/>
              </a:ext>
            </a:extLst>
          </p:cNvPr>
          <p:cNvSpPr txBox="1"/>
          <p:nvPr/>
        </p:nvSpPr>
        <p:spPr>
          <a:xfrm rot="10800000" flipH="1" flipV="1">
            <a:off x="987687" y="355850"/>
            <a:ext cx="809011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NAC - Three Key Areas of Focus</a:t>
            </a:r>
          </a:p>
          <a:p>
            <a:pPr algn="ctr"/>
            <a:r>
              <a:rPr lang="en-GB" sz="2800" b="1" dirty="0"/>
              <a:t> 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1 - Community Asset Transfers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2 - Community Planning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3 - Participation in Decision Making</a:t>
            </a:r>
            <a:br>
              <a:rPr lang="en-GB" sz="2400" dirty="0"/>
            </a:b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Graphic 3" descr="Bullseye">
            <a:extLst>
              <a:ext uri="{FF2B5EF4-FFF2-40B4-BE49-F238E27FC236}">
                <a16:creationId xmlns:a16="http://schemas.microsoft.com/office/drawing/2014/main" id="{15412F5E-2A65-4BA9-821A-27FEC8E1B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7802" y="1897910"/>
            <a:ext cx="2438369" cy="24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CA3C8C-7745-4E79-91D5-49B4383F4E97}"/>
              </a:ext>
            </a:extLst>
          </p:cNvPr>
          <p:cNvSpPr txBox="1"/>
          <p:nvPr/>
        </p:nvSpPr>
        <p:spPr>
          <a:xfrm>
            <a:off x="687208" y="3013501"/>
            <a:ext cx="1081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1 - </a:t>
            </a:r>
            <a:r>
              <a:rPr lang="en-GB" sz="45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COMMUNITY</a:t>
            </a:r>
            <a:r>
              <a:rPr lang="en-GB" sz="4800" b="1" dirty="0">
                <a:solidFill>
                  <a:schemeClr val="bg1"/>
                </a:solidFill>
                <a:latin typeface="HelveticaNeue LT 85 Heavy" panose="02000903040000020004" pitchFamily="2" charset="0"/>
              </a:rPr>
              <a:t> ASSET TRANSFERS</a:t>
            </a:r>
            <a:endParaRPr lang="en-GB" sz="4800" b="1" dirty="0">
              <a:solidFill>
                <a:schemeClr val="bg1"/>
              </a:solidFill>
              <a:latin typeface="HelveticaNeue LT 45 Lt" panose="020B04040200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6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9F7D82D6-1587-47F8-A6B1-76A7DDEDB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7BDA41-6988-4F83-B38F-C2E1AC27D81F}"/>
              </a:ext>
            </a:extLst>
          </p:cNvPr>
          <p:cNvSpPr/>
          <p:nvPr/>
        </p:nvSpPr>
        <p:spPr>
          <a:xfrm>
            <a:off x="5596502" y="914400"/>
            <a:ext cx="5754896" cy="468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021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Requirements on the Council</a:t>
            </a:r>
          </a:p>
          <a:p>
            <a:pPr marL="45021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establish, maintain and make available register of land owned or leased by the Council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develop  clear decision making criteria and review procedure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actively provide information and promote the process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assess the capacity of the </a:t>
            </a:r>
            <a:r>
              <a:rPr lang="en-US" sz="2000" dirty="0" err="1"/>
              <a:t>organisation</a:t>
            </a:r>
            <a:r>
              <a:rPr lang="en-US" sz="2000" dirty="0"/>
              <a:t> making a CAT request and provide support to assist them to fulfil their aspirations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publish information relating to requests and produce and publish annual reports.</a:t>
            </a:r>
          </a:p>
          <a:p>
            <a:pPr marL="228600">
              <a:lnSpc>
                <a:spcPct val="90000"/>
              </a:lnSpc>
              <a:spcAft>
                <a:spcPts val="800"/>
              </a:spcAft>
            </a:pP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3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47E2D-F331-4CB7-B972-202AD1984BE1}"/>
              </a:ext>
            </a:extLst>
          </p:cNvPr>
          <p:cNvSpPr txBox="1"/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NORTH LANARKSHIRE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7BD8C-8787-394E-8349-C6539FAE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1185223"/>
            <a:ext cx="5536001" cy="44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2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DA2CAC9-C4D5-4215-824E-165581F71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8" y="953037"/>
            <a:ext cx="4036333" cy="4660986"/>
          </a:xfrm>
        </p:spPr>
        <p:txBody>
          <a:bodyPr anchor="b">
            <a:normAutofit fontScale="92500" lnSpcReduction="20000"/>
          </a:bodyPr>
          <a:lstStyle/>
          <a:p>
            <a:pPr algn="l"/>
            <a:r>
              <a:rPr lang="en-GB" b="1" i="1" dirty="0"/>
              <a:t>PRE-FORMAL REQUEST</a:t>
            </a:r>
            <a:endParaRPr lang="en-GB" dirty="0"/>
          </a:p>
          <a:p>
            <a:pPr algn="l"/>
            <a:r>
              <a:rPr lang="en-GB" dirty="0"/>
              <a:t>  </a:t>
            </a:r>
          </a:p>
          <a:p>
            <a:pPr lvl="0" algn="l"/>
            <a:r>
              <a:rPr lang="en-GB" dirty="0"/>
              <a:t>Interested local parties are supported to </a:t>
            </a:r>
          </a:p>
          <a:p>
            <a:pPr lvl="0" algn="l"/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consider eligibility criteria.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complete the CAT prequalifying questionnaire.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self-assessment.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Enter into an informal discussion for guidance with a dedicated Community Partnership Team.</a:t>
            </a:r>
          </a:p>
          <a:p>
            <a:pPr algn="l"/>
            <a:r>
              <a:rPr lang="en-GB" dirty="0"/>
              <a:t> </a:t>
            </a:r>
          </a:p>
          <a:p>
            <a:pPr algn="l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893F6-A387-4F49-B8C5-B6BA5510E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7" y="1185223"/>
            <a:ext cx="5536001" cy="44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559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1703</Words>
  <Application>Microsoft Office PowerPoint</Application>
  <PresentationFormat>Widescreen</PresentationFormat>
  <Paragraphs>207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Antique Olive (PCL6)</vt:lpstr>
      <vt:lpstr>Arial</vt:lpstr>
      <vt:lpstr>Calibri</vt:lpstr>
      <vt:lpstr>Calibri Light</vt:lpstr>
      <vt:lpstr>HelveticaNeue LT 45 Lt</vt:lpstr>
      <vt:lpstr>HelveticaNeue LT 65 Medium</vt:lpstr>
      <vt:lpstr>HelveticaNeue LT 85 Heavy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Making </vt:lpstr>
      <vt:lpstr>  REVIEW/APPEAL  </vt:lpstr>
      <vt:lpstr>PowerPoint Presentation</vt:lpstr>
      <vt:lpstr>Current Position </vt:lpstr>
      <vt:lpstr>Benefits of CAT</vt:lpstr>
      <vt:lpstr>Challenges </vt:lpstr>
      <vt:lpstr>Managing the process and planning for the future </vt:lpstr>
      <vt:lpstr>PowerPoint Presentation</vt:lpstr>
      <vt:lpstr>PowerPoint Presentation</vt:lpstr>
      <vt:lpstr>PowerPoint Presentation</vt:lpstr>
      <vt:lpstr>PowerPoint Presentation</vt:lpstr>
      <vt:lpstr>INEQUALITIES</vt:lpstr>
      <vt:lpstr>PowerPoint Presentation</vt:lpstr>
      <vt:lpstr>WHAT DO YOU HEAR?</vt:lpstr>
      <vt:lpstr>PowerPoint Presentation</vt:lpstr>
      <vt:lpstr>PowerPoint Presentation</vt:lpstr>
      <vt:lpstr>PowerPoint Presentation</vt:lpstr>
      <vt:lpstr>Supported by…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McKendrick</dc:creator>
  <cp:lastModifiedBy>NAC NI</cp:lastModifiedBy>
  <cp:revision>43</cp:revision>
  <dcterms:created xsi:type="dcterms:W3CDTF">2021-09-09T10:32:21Z</dcterms:created>
  <dcterms:modified xsi:type="dcterms:W3CDTF">2022-05-17T09:43:24Z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381991-eab8-4fff-8f2f-4f88109aa1cd_Enabled">
    <vt:lpwstr>true</vt:lpwstr>
  </property>
  <property fmtid="{D5CDD505-2E9C-101B-9397-08002B2CF9AE}" pid="3" name="MSIP_Label_3c381991-eab8-4fff-8f2f-4f88109aa1cd_SetDate">
    <vt:lpwstr>2021-09-09T10:32:21Z</vt:lpwstr>
  </property>
  <property fmtid="{D5CDD505-2E9C-101B-9397-08002B2CF9AE}" pid="4" name="MSIP_Label_3c381991-eab8-4fff-8f2f-4f88109aa1cd_Method">
    <vt:lpwstr>Standard</vt:lpwstr>
  </property>
  <property fmtid="{D5CDD505-2E9C-101B-9397-08002B2CF9AE}" pid="5" name="MSIP_Label_3c381991-eab8-4fff-8f2f-4f88109aa1cd_Name">
    <vt:lpwstr>Official</vt:lpwstr>
  </property>
  <property fmtid="{D5CDD505-2E9C-101B-9397-08002B2CF9AE}" pid="6" name="MSIP_Label_3c381991-eab8-4fff-8f2f-4f88109aa1cd_SiteId">
    <vt:lpwstr>a98f953b-d618-4b43-8a65-0382681bd283</vt:lpwstr>
  </property>
  <property fmtid="{D5CDD505-2E9C-101B-9397-08002B2CF9AE}" pid="7" name="MSIP_Label_3c381991-eab8-4fff-8f2f-4f88109aa1cd_ActionId">
    <vt:lpwstr>13d25ffd-f287-4b44-aef1-57201ee0f2de</vt:lpwstr>
  </property>
  <property fmtid="{D5CDD505-2E9C-101B-9397-08002B2CF9AE}" pid="8" name="MSIP_Label_3c381991-eab8-4fff-8f2f-4f88109aa1cd_ContentBits">
    <vt:lpwstr>0</vt:lpwstr>
  </property>
</Properties>
</file>