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89" r:id="rId6"/>
    <p:sldId id="28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A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8" autoAdjust="0"/>
    <p:restoredTop sz="66870" autoAdjust="0"/>
  </p:normalViewPr>
  <p:slideViewPr>
    <p:cSldViewPr snapToGrid="0">
      <p:cViewPr varScale="1">
        <p:scale>
          <a:sx n="48" d="100"/>
          <a:sy n="48" d="100"/>
        </p:scale>
        <p:origin x="1686"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A5764-24D1-458D-A3F5-881A73131A47}" type="datetimeFigureOut">
              <a:rPr lang="en-GB" smtClean="0"/>
              <a:t>27/06/2022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2879B-C94A-4C2A-8161-F34E266199E3}" type="slidenum">
              <a:rPr lang="en-GB" smtClean="0"/>
              <a:t>‹#›</a:t>
            </a:fld>
            <a:endParaRPr lang="en-GB"/>
          </a:p>
        </p:txBody>
      </p:sp>
    </p:spTree>
    <p:extLst>
      <p:ext uri="{BB962C8B-B14F-4D97-AF65-F5344CB8AC3E}">
        <p14:creationId xmlns:p14="http://schemas.microsoft.com/office/powerpoint/2010/main" val="248753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22 Years service as an Operational Firefighter and Officer, currently serving as ACFO at Shropshire FRS.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Carried out varied roles within 2 Fire and Rescue Services from Operational/ Tactical and Strategic Command and also specialist roles including National Inter Agency Liaison Officer (NILO) and Multi Agency Gold Incident Command (MAGIC accredited)</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Experience of managing significant and Major Incidents including fires, floods and industrial accidents.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Worked nationally and internationally as a member of the UK International Search and Rescue Team deploying to Nepal in April 2015 as part of the Government response to the disaster. It was known as the Gorkha Earthquake and resulted in 9,000 deaths and over 22,000 injuries.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I have been involved with the West Mercia Local Resilience Forum for the last 5 years and will talk about the LRF later in the presentation.</a:t>
            </a:r>
          </a:p>
        </p:txBody>
      </p:sp>
      <p:sp>
        <p:nvSpPr>
          <p:cNvPr id="4" name="Slide Number Placeholder 3"/>
          <p:cNvSpPr>
            <a:spLocks noGrp="1"/>
          </p:cNvSpPr>
          <p:nvPr>
            <p:ph type="sldNum" sz="quarter" idx="5"/>
          </p:nvPr>
        </p:nvSpPr>
        <p:spPr/>
        <p:txBody>
          <a:bodyPr/>
          <a:lstStyle/>
          <a:p>
            <a:fld id="{4792879B-C94A-4C2A-8161-F34E266199E3}" type="slidenum">
              <a:rPr lang="en-GB" smtClean="0"/>
              <a:t>2</a:t>
            </a:fld>
            <a:endParaRPr lang="en-GB"/>
          </a:p>
        </p:txBody>
      </p:sp>
    </p:spTree>
    <p:extLst>
      <p:ext uri="{BB962C8B-B14F-4D97-AF65-F5344CB8AC3E}">
        <p14:creationId xmlns:p14="http://schemas.microsoft.com/office/powerpoint/2010/main" val="2678387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Emergency- An emergency is a situation that poses an immediate risk to health, life, property, or environment. Most emergencies require urgent intervention to prevent a worsening of the situation.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0" i="0" dirty="0">
                <a:solidFill>
                  <a:srgbClr val="000000"/>
                </a:solidFill>
                <a:effectLst/>
                <a:latin typeface="Gotham"/>
              </a:rPr>
              <a:t>Critical Incident- Any incident where the effectiveness of the response is likely to have a significant impact on the confidence of the victim, their family and/or the community. </a:t>
            </a:r>
          </a:p>
          <a:p>
            <a:pPr marL="171450" indent="-171450">
              <a:buFont typeface="Arial" panose="020B0604020202020204" pitchFamily="34" charset="0"/>
              <a:buChar char="•"/>
            </a:pPr>
            <a:endParaRPr lang="en-GB" b="0" i="0" dirty="0">
              <a:solidFill>
                <a:srgbClr val="000000"/>
              </a:solidFill>
              <a:effectLst/>
              <a:latin typeface="Gotham"/>
            </a:endParaRPr>
          </a:p>
          <a:p>
            <a:pPr marL="171450" indent="-171450">
              <a:buFont typeface="Arial" panose="020B0604020202020204" pitchFamily="34" charset="0"/>
              <a:buChar char="•"/>
            </a:pPr>
            <a:r>
              <a:rPr lang="en-GB" b="0" i="0" dirty="0">
                <a:solidFill>
                  <a:srgbClr val="000000"/>
                </a:solidFill>
                <a:effectLst/>
                <a:latin typeface="Gotham"/>
              </a:rPr>
              <a:t>Major Incident- </a:t>
            </a:r>
            <a:r>
              <a:rPr lang="en-GB" b="0" i="0" dirty="0">
                <a:solidFill>
                  <a:srgbClr val="000000"/>
                </a:solidFill>
                <a:effectLst/>
                <a:latin typeface="Open Sans" panose="020B0606030504020204" pitchFamily="34" charset="0"/>
              </a:rPr>
              <a:t>An event or situation with a range of serious consequences which requires special arrangements to be implemented by one or more emergency responder agencies". They are likely to be larger, more complex, endanger more people or threaten larger areas, and will require additional levels of command, control and co-ordination. This will be likely to involve many emergency services and other responding agencies in a long and high impact event.</a:t>
            </a:r>
            <a:endParaRPr lang="en-GB" dirty="0"/>
          </a:p>
        </p:txBody>
      </p:sp>
      <p:sp>
        <p:nvSpPr>
          <p:cNvPr id="4" name="Slide Number Placeholder 3"/>
          <p:cNvSpPr>
            <a:spLocks noGrp="1"/>
          </p:cNvSpPr>
          <p:nvPr>
            <p:ph type="sldNum" sz="quarter" idx="5"/>
          </p:nvPr>
        </p:nvSpPr>
        <p:spPr/>
        <p:txBody>
          <a:bodyPr/>
          <a:lstStyle/>
          <a:p>
            <a:fld id="{4792879B-C94A-4C2A-8161-F34E266199E3}" type="slidenum">
              <a:rPr lang="en-GB" smtClean="0"/>
              <a:t>3</a:t>
            </a:fld>
            <a:endParaRPr lang="en-GB"/>
          </a:p>
        </p:txBody>
      </p:sp>
    </p:spTree>
    <p:extLst>
      <p:ext uri="{BB962C8B-B14F-4D97-AF65-F5344CB8AC3E}">
        <p14:creationId xmlns:p14="http://schemas.microsoft.com/office/powerpoint/2010/main" val="60755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Civil Contingencies Act- </a:t>
            </a:r>
          </a:p>
          <a:p>
            <a:pPr marL="628650" lvl="1" indent="-171450">
              <a:buFont typeface="Arial" panose="020B0604020202020204" pitchFamily="34" charset="0"/>
              <a:buChar char="•"/>
            </a:pPr>
            <a:r>
              <a:rPr lang="en-GB" b="0" i="0" dirty="0">
                <a:solidFill>
                  <a:srgbClr val="666666"/>
                </a:solidFill>
                <a:effectLst/>
                <a:latin typeface="Roboto" panose="02000000000000000000" pitchFamily="2" charset="0"/>
              </a:rPr>
              <a:t>Sets out a framework for emergency preparedness in the UK</a:t>
            </a:r>
            <a:endParaRPr lang="en-GB" dirty="0"/>
          </a:p>
          <a:p>
            <a:pPr marL="628650" lvl="1" indent="-171450">
              <a:buFont typeface="Arial" panose="020B0604020202020204" pitchFamily="34" charset="0"/>
              <a:buChar char="•"/>
            </a:pPr>
            <a:r>
              <a:rPr lang="en-GB" dirty="0"/>
              <a:t>The CCA and the Regulations state that responders have a collective responsibility to plan, prepare and communicate in a multiagency environment. The LRF provides the environment for preparedness work and also when in a response phase as trusted relationships have already been built.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Local Resilience Forums- </a:t>
            </a:r>
          </a:p>
          <a:p>
            <a:pPr marL="628650" lvl="1" indent="-171450">
              <a:buFont typeface="Arial" panose="020B0604020202020204" pitchFamily="34" charset="0"/>
              <a:buChar char="•"/>
            </a:pPr>
            <a:r>
              <a:rPr lang="en-GB" dirty="0"/>
              <a:t>A total of 42 LRFs have been established and serve communities defined by the boundaries of Police Areas across England and Wales.</a:t>
            </a:r>
          </a:p>
          <a:p>
            <a:pPr marL="628650" lvl="1" indent="-171450">
              <a:buFont typeface="Arial" panose="020B0604020202020204" pitchFamily="34" charset="0"/>
              <a:buChar char="•"/>
            </a:pPr>
            <a:r>
              <a:rPr lang="en-GB" dirty="0"/>
              <a:t>LRF’s are made up of category 1 responders- Police, Fire , Ambulance, LA’s, Environment Agency and Health partners</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792879B-C94A-4C2A-8161-F34E266199E3}" type="slidenum">
              <a:rPr lang="en-GB" smtClean="0"/>
              <a:t>4</a:t>
            </a:fld>
            <a:endParaRPr lang="en-GB"/>
          </a:p>
        </p:txBody>
      </p:sp>
    </p:spTree>
    <p:extLst>
      <p:ext uri="{BB962C8B-B14F-4D97-AF65-F5344CB8AC3E}">
        <p14:creationId xmlns:p14="http://schemas.microsoft.com/office/powerpoint/2010/main" val="36200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 well as the structures for response on the slide, it is critical to establish a recovery cell ASAP to support return to new normality and public confidence.</a:t>
            </a:r>
          </a:p>
          <a:p>
            <a:pPr marL="171450" indent="-171450">
              <a:buFont typeface="Arial" panose="020B0604020202020204" pitchFamily="34" charset="0"/>
              <a:buChar char="•"/>
            </a:pPr>
            <a:r>
              <a:rPr lang="en-GB" dirty="0"/>
              <a:t>Discuss the position for Councillors in terms of briefings and where they fit within the structure- Community impact, reassurance, etc</a:t>
            </a:r>
          </a:p>
          <a:p>
            <a:pPr marL="628650" lvl="1" indent="-171450">
              <a:buFont typeface="Arial" panose="020B0604020202020204" pitchFamily="34" charset="0"/>
              <a:buChar char="•"/>
            </a:pPr>
            <a:r>
              <a:rPr lang="en-GB" dirty="0"/>
              <a:t>Although Members will not be within the SCG and involved in Operational decision making, there is value in terms of public facing activity as you will be well known within your local communities.</a:t>
            </a:r>
          </a:p>
        </p:txBody>
      </p:sp>
      <p:sp>
        <p:nvSpPr>
          <p:cNvPr id="4" name="Slide Number Placeholder 3"/>
          <p:cNvSpPr>
            <a:spLocks noGrp="1"/>
          </p:cNvSpPr>
          <p:nvPr>
            <p:ph type="sldNum" sz="quarter" idx="5"/>
          </p:nvPr>
        </p:nvSpPr>
        <p:spPr/>
        <p:txBody>
          <a:bodyPr/>
          <a:lstStyle/>
          <a:p>
            <a:fld id="{4792879B-C94A-4C2A-8161-F34E266199E3}" type="slidenum">
              <a:rPr lang="en-GB" smtClean="0"/>
              <a:t>5</a:t>
            </a:fld>
            <a:endParaRPr lang="en-GB"/>
          </a:p>
        </p:txBody>
      </p:sp>
    </p:spTree>
    <p:extLst>
      <p:ext uri="{BB962C8B-B14F-4D97-AF65-F5344CB8AC3E}">
        <p14:creationId xmlns:p14="http://schemas.microsoft.com/office/powerpoint/2010/main" val="39870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Each FRS is required to produce a Community Risk Management Plan and this will determine where resources are best placed to deal with known risk.</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Services will ensure the right people with the right skills, training and equipment are located in the best position. This Service Delivery model is what is known as operational workforce and assets. This includes staff, fire stations, appliances, specialist local and national assets such as water, HVP, USAR and DIM capabilities.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When responding to a major incident, the assets can be utilised locally in the first phase followed by regional support and National Resilience Arrangements. </a:t>
            </a:r>
          </a:p>
        </p:txBody>
      </p:sp>
      <p:sp>
        <p:nvSpPr>
          <p:cNvPr id="4" name="Slide Number Placeholder 3"/>
          <p:cNvSpPr>
            <a:spLocks noGrp="1"/>
          </p:cNvSpPr>
          <p:nvPr>
            <p:ph type="sldNum" sz="quarter" idx="5"/>
          </p:nvPr>
        </p:nvSpPr>
        <p:spPr/>
        <p:txBody>
          <a:bodyPr/>
          <a:lstStyle/>
          <a:p>
            <a:fld id="{4792879B-C94A-4C2A-8161-F34E266199E3}" type="slidenum">
              <a:rPr lang="en-GB" smtClean="0"/>
              <a:t>6</a:t>
            </a:fld>
            <a:endParaRPr lang="en-GB"/>
          </a:p>
        </p:txBody>
      </p:sp>
    </p:spTree>
    <p:extLst>
      <p:ext uri="{BB962C8B-B14F-4D97-AF65-F5344CB8AC3E}">
        <p14:creationId xmlns:p14="http://schemas.microsoft.com/office/powerpoint/2010/main" val="1879176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E3F6-0F79-4668-866D-CB126526AA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F7E002-BE40-48E2-AA8D-43DBE2EBD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21443D-86E6-4C01-A763-31837C175BB5}"/>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5" name="Footer Placeholder 4">
            <a:extLst>
              <a:ext uri="{FF2B5EF4-FFF2-40B4-BE49-F238E27FC236}">
                <a16:creationId xmlns:a16="http://schemas.microsoft.com/office/drawing/2014/main" id="{2DEFECF9-23A0-4D9E-AA4D-21C344C6EB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30B0D3-23B4-4B12-83A0-418B56450FBA}"/>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127106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9506-DC0D-4625-B8A5-32F4DED300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D559C6-B7BA-4234-B92C-A380972A3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009D77-6CC6-4C6D-80BE-7CD35413640C}"/>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5" name="Footer Placeholder 4">
            <a:extLst>
              <a:ext uri="{FF2B5EF4-FFF2-40B4-BE49-F238E27FC236}">
                <a16:creationId xmlns:a16="http://schemas.microsoft.com/office/drawing/2014/main" id="{C09393AE-A9B8-477A-829E-0DA920C342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4C2FA5-17C3-41A4-97CE-232836D0891F}"/>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403848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0C5BA-DC08-4D74-862E-E104C9593C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B8B22F-589C-4BD8-B887-CD64C93218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60776B-4FF1-48B6-9DAF-EF3A01ACA591}"/>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5" name="Footer Placeholder 4">
            <a:extLst>
              <a:ext uri="{FF2B5EF4-FFF2-40B4-BE49-F238E27FC236}">
                <a16:creationId xmlns:a16="http://schemas.microsoft.com/office/drawing/2014/main" id="{057B4798-3B4B-469A-B28C-BE60CE4428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3B1F08-3F6F-41C8-884C-8763DE8FD86D}"/>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192164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10BE-B5E8-4EF4-90C4-AF066B62A4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BB92D7-8554-41CE-A055-FD443478B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EE4353-24CC-4EE5-97F5-98B910A2D0A7}"/>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5" name="Footer Placeholder 4">
            <a:extLst>
              <a:ext uri="{FF2B5EF4-FFF2-40B4-BE49-F238E27FC236}">
                <a16:creationId xmlns:a16="http://schemas.microsoft.com/office/drawing/2014/main" id="{1EB0939F-9596-42E0-9016-B545234482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0EA26A-1138-4571-A329-67553D313A78}"/>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172425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3D57-4538-4991-9009-68FFC41D4F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F314BF-4422-4034-8096-707CAF926A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C1F3F-FF40-41CB-94B1-FFE0576E3B0D}"/>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5" name="Footer Placeholder 4">
            <a:extLst>
              <a:ext uri="{FF2B5EF4-FFF2-40B4-BE49-F238E27FC236}">
                <a16:creationId xmlns:a16="http://schemas.microsoft.com/office/drawing/2014/main" id="{5BF5234A-F4A9-4F84-A17B-7799BE677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11AA49-5869-4981-98DC-91F7CD4BA7AB}"/>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3174574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9B11-EF97-4979-BCC6-75596B5A39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0C5519-71AD-41AE-9D12-9FC7F22763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5A7376-80CE-4DF4-9C27-B2AC7958C3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26914C-65A4-4B7A-96BB-383A2669BF15}"/>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6" name="Footer Placeholder 5">
            <a:extLst>
              <a:ext uri="{FF2B5EF4-FFF2-40B4-BE49-F238E27FC236}">
                <a16:creationId xmlns:a16="http://schemas.microsoft.com/office/drawing/2014/main" id="{2EF360D9-F31E-41AC-9B0C-BF90E384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362C77-A5B3-4D83-82AB-D9CFF3AE4483}"/>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14497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D23A-A44B-46AD-A0F1-1BF71DC0EF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D497B0-B9DA-4079-BAD4-488F8ACD9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67C419-34D3-451E-93B3-DAAB194A07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1629E1-608C-439B-883D-C56FBDBC5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914ADE-B6EA-4F7A-BA08-FB6E2255DC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76969A-F19B-4048-B232-01AE03E2B16B}"/>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8" name="Footer Placeholder 7">
            <a:extLst>
              <a:ext uri="{FF2B5EF4-FFF2-40B4-BE49-F238E27FC236}">
                <a16:creationId xmlns:a16="http://schemas.microsoft.com/office/drawing/2014/main" id="{CF5CC783-CF63-4BB4-887A-9EACF1CA96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094B57-7D35-4851-A4DF-CE213D02E3E9}"/>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3302618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9DE47-B584-41EC-8596-93A0DEA350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98CA82B-3F2B-4ED4-9427-EA06A0C8D280}"/>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4" name="Footer Placeholder 3">
            <a:extLst>
              <a:ext uri="{FF2B5EF4-FFF2-40B4-BE49-F238E27FC236}">
                <a16:creationId xmlns:a16="http://schemas.microsoft.com/office/drawing/2014/main" id="{CFDC32DC-BFC4-453C-8DF3-0778FFC7A3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591363-33E5-40B4-8895-791F1B642DE7}"/>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422926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86A3AA-3F5B-43A8-9352-02453D0DA2C3}"/>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3" name="Footer Placeholder 2">
            <a:extLst>
              <a:ext uri="{FF2B5EF4-FFF2-40B4-BE49-F238E27FC236}">
                <a16:creationId xmlns:a16="http://schemas.microsoft.com/office/drawing/2014/main" id="{8D17DB8B-C07D-4008-9CDD-7CB4DE6FFA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0F411B-BA92-4A42-A4ED-F4A47F0EC038}"/>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202509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2822-7C8A-42A6-BC36-5D8ADCB7B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85B3DB-B476-486B-A0D2-483BD5475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97AEAFD-45B6-4E12-AF17-4F0F29598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E5FA8F-2C26-4261-B6F2-9B3EEE36157A}"/>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6" name="Footer Placeholder 5">
            <a:extLst>
              <a:ext uri="{FF2B5EF4-FFF2-40B4-BE49-F238E27FC236}">
                <a16:creationId xmlns:a16="http://schemas.microsoft.com/office/drawing/2014/main" id="{4A7D3431-18AE-4566-80C0-CDF0D8D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B3562E-18DF-4B3E-A12B-17FCC5B27FE5}"/>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93331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DF9B-6982-4AA2-A409-550E39961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4545D0-B92E-46CE-89C7-B1AD0E9A2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A01B90A-D1CA-41C2-9E92-5371BF5C8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8A568-C950-4208-924A-20F97E0172E4}"/>
              </a:ext>
            </a:extLst>
          </p:cNvPr>
          <p:cNvSpPr>
            <a:spLocks noGrp="1"/>
          </p:cNvSpPr>
          <p:nvPr>
            <p:ph type="dt" sz="half" idx="10"/>
          </p:nvPr>
        </p:nvSpPr>
        <p:spPr/>
        <p:txBody>
          <a:bodyPr/>
          <a:lstStyle/>
          <a:p>
            <a:fld id="{29F5F4C0-4377-4A78-B4C1-81FFAC7493B1}" type="datetimeFigureOut">
              <a:rPr lang="en-GB" smtClean="0"/>
              <a:t>27/06/2022</a:t>
            </a:fld>
            <a:endParaRPr lang="en-GB"/>
          </a:p>
        </p:txBody>
      </p:sp>
      <p:sp>
        <p:nvSpPr>
          <p:cNvPr id="6" name="Footer Placeholder 5">
            <a:extLst>
              <a:ext uri="{FF2B5EF4-FFF2-40B4-BE49-F238E27FC236}">
                <a16:creationId xmlns:a16="http://schemas.microsoft.com/office/drawing/2014/main" id="{14E61D7D-C64A-41C6-A1BF-1173F61F83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CDA48E-B2AE-454F-B124-D79FCA5B15AA}"/>
              </a:ext>
            </a:extLst>
          </p:cNvPr>
          <p:cNvSpPr>
            <a:spLocks noGrp="1"/>
          </p:cNvSpPr>
          <p:nvPr>
            <p:ph type="sldNum" sz="quarter" idx="12"/>
          </p:nvPr>
        </p:nvSpPr>
        <p:spPr/>
        <p:txBody>
          <a:bodyPr/>
          <a:lstStyle/>
          <a:p>
            <a:fld id="{D08DAEBC-32C1-4C1D-B37C-69FEB35F33C7}" type="slidenum">
              <a:rPr lang="en-GB" smtClean="0"/>
              <a:t>‹#›</a:t>
            </a:fld>
            <a:endParaRPr lang="en-GB"/>
          </a:p>
        </p:txBody>
      </p:sp>
    </p:spTree>
    <p:extLst>
      <p:ext uri="{BB962C8B-B14F-4D97-AF65-F5344CB8AC3E}">
        <p14:creationId xmlns:p14="http://schemas.microsoft.com/office/powerpoint/2010/main" val="3605737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F1F57-EA55-441F-BF90-ED4B1DFB2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0B4B77-75AA-4B44-8D92-C167356C4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C76BED-5164-461E-8F21-90021F699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5F4C0-4377-4A78-B4C1-81FFAC7493B1}" type="datetimeFigureOut">
              <a:rPr lang="en-GB" smtClean="0"/>
              <a:t>27/06/2022</a:t>
            </a:fld>
            <a:endParaRPr lang="en-GB"/>
          </a:p>
        </p:txBody>
      </p:sp>
      <p:sp>
        <p:nvSpPr>
          <p:cNvPr id="5" name="Footer Placeholder 4">
            <a:extLst>
              <a:ext uri="{FF2B5EF4-FFF2-40B4-BE49-F238E27FC236}">
                <a16:creationId xmlns:a16="http://schemas.microsoft.com/office/drawing/2014/main" id="{817EA353-A7E6-4EE5-AE4C-68165BADE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04F3BA-5606-41FC-88EA-ABF57E6DF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DAEBC-32C1-4C1D-B37C-69FEB35F33C7}" type="slidenum">
              <a:rPr lang="en-GB" smtClean="0"/>
              <a:t>‹#›</a:t>
            </a:fld>
            <a:endParaRPr lang="en-GB"/>
          </a:p>
        </p:txBody>
      </p:sp>
    </p:spTree>
    <p:extLst>
      <p:ext uri="{BB962C8B-B14F-4D97-AF65-F5344CB8AC3E}">
        <p14:creationId xmlns:p14="http://schemas.microsoft.com/office/powerpoint/2010/main" val="4120555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AB8"/>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2B8F128-9E0E-4939-8663-D3A282381DAC}"/>
              </a:ext>
            </a:extLst>
          </p:cNvPr>
          <p:cNvPicPr>
            <a:picLocks noChangeAspect="1"/>
          </p:cNvPicPr>
          <p:nvPr/>
        </p:nvPicPr>
        <p:blipFill rotWithShape="1">
          <a:blip r:embed="rId2">
            <a:extLst>
              <a:ext uri="{28A0092B-C50C-407E-A947-70E740481C1C}">
                <a14:useLocalDpi xmlns:a14="http://schemas.microsoft.com/office/drawing/2010/main" val="0"/>
              </a:ext>
            </a:extLst>
          </a:blip>
          <a:srcRect l="3043" t="8267" r="2234"/>
          <a:stretch/>
        </p:blipFill>
        <p:spPr>
          <a:xfrm>
            <a:off x="0" y="-1"/>
            <a:ext cx="12192000" cy="3094607"/>
          </a:xfrm>
          <a:prstGeom prst="rect">
            <a:avLst/>
          </a:prstGeom>
        </p:spPr>
      </p:pic>
      <p:pic>
        <p:nvPicPr>
          <p:cNvPr id="7" name="Picture 6" descr="A screenshot of a computer&#10;&#10;Description automatically generated with low confidence">
            <a:extLst>
              <a:ext uri="{FF2B5EF4-FFF2-40B4-BE49-F238E27FC236}">
                <a16:creationId xmlns:a16="http://schemas.microsoft.com/office/drawing/2014/main" id="{FF42ACB1-CF03-4436-BC02-5DB4B010C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7592" y="6114221"/>
            <a:ext cx="3853523" cy="536267"/>
          </a:xfrm>
          <a:prstGeom prst="rect">
            <a:avLst/>
          </a:prstGeom>
        </p:spPr>
      </p:pic>
      <p:grpSp>
        <p:nvGrpSpPr>
          <p:cNvPr id="12" name="Group 11">
            <a:extLst>
              <a:ext uri="{FF2B5EF4-FFF2-40B4-BE49-F238E27FC236}">
                <a16:creationId xmlns:a16="http://schemas.microsoft.com/office/drawing/2014/main" id="{418B1E79-DB73-4445-9B57-B13DE2FC64DB}"/>
              </a:ext>
            </a:extLst>
          </p:cNvPr>
          <p:cNvGrpSpPr/>
          <p:nvPr/>
        </p:nvGrpSpPr>
        <p:grpSpPr>
          <a:xfrm>
            <a:off x="0" y="4453202"/>
            <a:ext cx="12192000" cy="2408542"/>
            <a:chOff x="0" y="3763392"/>
            <a:chExt cx="12192000" cy="2408542"/>
          </a:xfrm>
        </p:grpSpPr>
        <p:pic>
          <p:nvPicPr>
            <p:cNvPr id="9" name="Picture 8" descr="A picture containing text&#10;&#10;Description automatically generated">
              <a:extLst>
                <a:ext uri="{FF2B5EF4-FFF2-40B4-BE49-F238E27FC236}">
                  <a16:creationId xmlns:a16="http://schemas.microsoft.com/office/drawing/2014/main" id="{341F31B4-742F-4AC2-A115-35D4E9957845}"/>
                </a:ext>
              </a:extLst>
            </p:cNvPr>
            <p:cNvPicPr>
              <a:picLocks noChangeAspect="1"/>
            </p:cNvPicPr>
            <p:nvPr/>
          </p:nvPicPr>
          <p:blipFill rotWithShape="1">
            <a:blip r:embed="rId2">
              <a:extLst>
                <a:ext uri="{28A0092B-C50C-407E-A947-70E740481C1C}">
                  <a14:useLocalDpi xmlns:a14="http://schemas.microsoft.com/office/drawing/2010/main" val="0"/>
                </a:ext>
              </a:extLst>
            </a:blip>
            <a:srcRect l="3043" t="28715" r="2234"/>
            <a:stretch/>
          </p:blipFill>
          <p:spPr>
            <a:xfrm rot="10800000">
              <a:off x="0" y="3763392"/>
              <a:ext cx="12192000" cy="240479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2B736EE-58DA-4A7F-8656-50E5E2E186B7}"/>
                </a:ext>
              </a:extLst>
            </p:cNvPr>
            <p:cNvPicPr>
              <a:picLocks noChangeAspect="1"/>
            </p:cNvPicPr>
            <p:nvPr/>
          </p:nvPicPr>
          <p:blipFill rotWithShape="1">
            <a:blip r:embed="rId2">
              <a:extLst>
                <a:ext uri="{28A0092B-C50C-407E-A947-70E740481C1C}">
                  <a14:useLocalDpi xmlns:a14="http://schemas.microsoft.com/office/drawing/2010/main" val="0"/>
                </a:ext>
              </a:extLst>
            </a:blip>
            <a:srcRect l="31449" t="8299" r="17138" b="64258"/>
            <a:stretch/>
          </p:blipFill>
          <p:spPr>
            <a:xfrm>
              <a:off x="0" y="5887453"/>
              <a:ext cx="12192000" cy="28448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78DB333-D28B-4630-8FF3-6646F6077B67}"/>
                </a:ext>
              </a:extLst>
            </p:cNvPr>
            <p:cNvPicPr>
              <a:picLocks noChangeAspect="1"/>
            </p:cNvPicPr>
            <p:nvPr/>
          </p:nvPicPr>
          <p:blipFill rotWithShape="1">
            <a:blip r:embed="rId2">
              <a:extLst>
                <a:ext uri="{28A0092B-C50C-407E-A947-70E740481C1C}">
                  <a14:useLocalDpi xmlns:a14="http://schemas.microsoft.com/office/drawing/2010/main" val="0"/>
                </a:ext>
              </a:extLst>
            </a:blip>
            <a:srcRect l="31449" t="8299" r="17138" b="64258"/>
            <a:stretch/>
          </p:blipFill>
          <p:spPr>
            <a:xfrm>
              <a:off x="8261684" y="5486401"/>
              <a:ext cx="3930316" cy="681789"/>
            </a:xfrm>
            <a:prstGeom prst="rect">
              <a:avLst/>
            </a:prstGeom>
          </p:spPr>
        </p:pic>
      </p:grpSp>
      <p:pic>
        <p:nvPicPr>
          <p:cNvPr id="14" name="Picture 13" descr="Text&#10;&#10;Description automatically generated">
            <a:extLst>
              <a:ext uri="{FF2B5EF4-FFF2-40B4-BE49-F238E27FC236}">
                <a16:creationId xmlns:a16="http://schemas.microsoft.com/office/drawing/2014/main" id="{8A19B5E5-8C14-46D1-94A8-329719AD3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768" y="6183977"/>
            <a:ext cx="3898232" cy="541595"/>
          </a:xfrm>
          <a:prstGeom prst="rect">
            <a:avLst/>
          </a:prstGeom>
        </p:spPr>
      </p:pic>
      <p:sp>
        <p:nvSpPr>
          <p:cNvPr id="2" name="TextBox 1">
            <a:extLst>
              <a:ext uri="{FF2B5EF4-FFF2-40B4-BE49-F238E27FC236}">
                <a16:creationId xmlns:a16="http://schemas.microsoft.com/office/drawing/2014/main" id="{95119EE8-E0C1-44BF-BA1D-F660008CC31E}"/>
              </a:ext>
            </a:extLst>
          </p:cNvPr>
          <p:cNvSpPr txBox="1"/>
          <p:nvPr/>
        </p:nvSpPr>
        <p:spPr>
          <a:xfrm>
            <a:off x="2293516" y="2344848"/>
            <a:ext cx="7604967" cy="646331"/>
          </a:xfrm>
          <a:prstGeom prst="rect">
            <a:avLst/>
          </a:prstGeom>
          <a:noFill/>
        </p:spPr>
        <p:txBody>
          <a:bodyPr wrap="none" rtlCol="0">
            <a:spAutoFit/>
          </a:bodyPr>
          <a:lstStyle/>
          <a:p>
            <a:pPr algn="ctr"/>
            <a:r>
              <a:rPr lang="en-GB" sz="3600" dirty="0">
                <a:solidFill>
                  <a:schemeClr val="accent1">
                    <a:lumMod val="75000"/>
                  </a:schemeClr>
                </a:solidFill>
              </a:rPr>
              <a:t>Emergency Preparedness and Response</a:t>
            </a:r>
          </a:p>
        </p:txBody>
      </p:sp>
      <p:sp>
        <p:nvSpPr>
          <p:cNvPr id="3" name="TextBox 2">
            <a:extLst>
              <a:ext uri="{FF2B5EF4-FFF2-40B4-BE49-F238E27FC236}">
                <a16:creationId xmlns:a16="http://schemas.microsoft.com/office/drawing/2014/main" id="{234D1FC8-EABB-497E-A109-27D5E0A29B38}"/>
              </a:ext>
            </a:extLst>
          </p:cNvPr>
          <p:cNvSpPr txBox="1"/>
          <p:nvPr/>
        </p:nvSpPr>
        <p:spPr>
          <a:xfrm>
            <a:off x="3733429" y="3557648"/>
            <a:ext cx="4725140" cy="400110"/>
          </a:xfrm>
          <a:prstGeom prst="rect">
            <a:avLst/>
          </a:prstGeom>
          <a:noFill/>
        </p:spPr>
        <p:txBody>
          <a:bodyPr wrap="none" rtlCol="0">
            <a:spAutoFit/>
          </a:bodyPr>
          <a:lstStyle/>
          <a:p>
            <a:r>
              <a:rPr lang="en-GB" sz="2000" dirty="0">
                <a:solidFill>
                  <a:schemeClr val="accent1">
                    <a:lumMod val="75000"/>
                  </a:schemeClr>
                </a:solidFill>
              </a:rPr>
              <a:t>Assistant Chief Fire Officer Simon Hardiman</a:t>
            </a:r>
          </a:p>
        </p:txBody>
      </p:sp>
    </p:spTree>
    <p:extLst>
      <p:ext uri="{BB962C8B-B14F-4D97-AF65-F5344CB8AC3E}">
        <p14:creationId xmlns:p14="http://schemas.microsoft.com/office/powerpoint/2010/main" val="2147789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AB8"/>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FF42ACB1-CF03-4436-BC02-5DB4B010C46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8257592" y="6114221"/>
            <a:ext cx="3853523" cy="536267"/>
          </a:xfrm>
          <a:prstGeom prst="rect">
            <a:avLst/>
          </a:prstGeom>
        </p:spPr>
      </p:pic>
      <p:pic>
        <p:nvPicPr>
          <p:cNvPr id="6" name="Picture 5" descr="A picture containing text, device, gauge, meter&#10;&#10;Description automatically generated">
            <a:extLst>
              <a:ext uri="{FF2B5EF4-FFF2-40B4-BE49-F238E27FC236}">
                <a16:creationId xmlns:a16="http://schemas.microsoft.com/office/drawing/2014/main" id="{31B4445A-74FE-47A8-A009-3092221EE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84" y="250789"/>
            <a:ext cx="2907597" cy="887545"/>
          </a:xfrm>
          <a:prstGeom prst="rect">
            <a:avLst/>
          </a:prstGeom>
        </p:spPr>
      </p:pic>
      <p:sp>
        <p:nvSpPr>
          <p:cNvPr id="2" name="TextBox 1">
            <a:extLst>
              <a:ext uri="{FF2B5EF4-FFF2-40B4-BE49-F238E27FC236}">
                <a16:creationId xmlns:a16="http://schemas.microsoft.com/office/drawing/2014/main" id="{B9D0F32B-362C-414C-B146-F43D54821A6F}"/>
              </a:ext>
            </a:extLst>
          </p:cNvPr>
          <p:cNvSpPr txBox="1"/>
          <p:nvPr/>
        </p:nvSpPr>
        <p:spPr>
          <a:xfrm>
            <a:off x="4448241" y="694561"/>
            <a:ext cx="3295518" cy="584775"/>
          </a:xfrm>
          <a:prstGeom prst="rect">
            <a:avLst/>
          </a:prstGeom>
          <a:noFill/>
        </p:spPr>
        <p:txBody>
          <a:bodyPr wrap="none" rtlCol="0">
            <a:spAutoFit/>
          </a:bodyPr>
          <a:lstStyle/>
          <a:p>
            <a:r>
              <a:rPr lang="en-GB" sz="3200" dirty="0">
                <a:solidFill>
                  <a:schemeClr val="accent1">
                    <a:lumMod val="75000"/>
                  </a:schemeClr>
                </a:solidFill>
              </a:rPr>
              <a:t>Fire Service Career</a:t>
            </a:r>
          </a:p>
        </p:txBody>
      </p:sp>
      <p:pic>
        <p:nvPicPr>
          <p:cNvPr id="4" name="Picture 3">
            <a:extLst>
              <a:ext uri="{FF2B5EF4-FFF2-40B4-BE49-F238E27FC236}">
                <a16:creationId xmlns:a16="http://schemas.microsoft.com/office/drawing/2014/main" id="{AF3244C6-1FB0-4781-9779-BD5B59ABEFC6}"/>
              </a:ext>
            </a:extLst>
          </p:cNvPr>
          <p:cNvPicPr>
            <a:picLocks noChangeAspect="1"/>
          </p:cNvPicPr>
          <p:nvPr/>
        </p:nvPicPr>
        <p:blipFill>
          <a:blip r:embed="rId5"/>
          <a:stretch>
            <a:fillRect/>
          </a:stretch>
        </p:blipFill>
        <p:spPr>
          <a:xfrm>
            <a:off x="8842946" y="1553656"/>
            <a:ext cx="2449014" cy="1498342"/>
          </a:xfrm>
          <a:prstGeom prst="rect">
            <a:avLst/>
          </a:prstGeom>
        </p:spPr>
      </p:pic>
      <p:pic>
        <p:nvPicPr>
          <p:cNvPr id="5" name="Picture 4">
            <a:extLst>
              <a:ext uri="{FF2B5EF4-FFF2-40B4-BE49-F238E27FC236}">
                <a16:creationId xmlns:a16="http://schemas.microsoft.com/office/drawing/2014/main" id="{F389965E-E0C3-4B51-8AA4-60D5D8118AC3}"/>
              </a:ext>
            </a:extLst>
          </p:cNvPr>
          <p:cNvPicPr>
            <a:picLocks noChangeAspect="1"/>
          </p:cNvPicPr>
          <p:nvPr/>
        </p:nvPicPr>
        <p:blipFill>
          <a:blip r:embed="rId6"/>
          <a:stretch>
            <a:fillRect/>
          </a:stretch>
        </p:blipFill>
        <p:spPr>
          <a:xfrm>
            <a:off x="8140692" y="3429000"/>
            <a:ext cx="3853523" cy="2405441"/>
          </a:xfrm>
          <a:prstGeom prst="rect">
            <a:avLst/>
          </a:prstGeom>
        </p:spPr>
      </p:pic>
      <p:pic>
        <p:nvPicPr>
          <p:cNvPr id="8" name="Picture 7">
            <a:extLst>
              <a:ext uri="{FF2B5EF4-FFF2-40B4-BE49-F238E27FC236}">
                <a16:creationId xmlns:a16="http://schemas.microsoft.com/office/drawing/2014/main" id="{FC135CD6-C5C3-48FF-8E46-8ACBB9E7F01D}"/>
              </a:ext>
            </a:extLst>
          </p:cNvPr>
          <p:cNvPicPr>
            <a:picLocks noChangeAspect="1"/>
          </p:cNvPicPr>
          <p:nvPr/>
        </p:nvPicPr>
        <p:blipFill>
          <a:blip r:embed="rId7"/>
          <a:stretch>
            <a:fillRect/>
          </a:stretch>
        </p:blipFill>
        <p:spPr>
          <a:xfrm>
            <a:off x="504865" y="1846941"/>
            <a:ext cx="3429544" cy="4572725"/>
          </a:xfrm>
          <a:prstGeom prst="rect">
            <a:avLst/>
          </a:prstGeom>
        </p:spPr>
      </p:pic>
      <p:pic>
        <p:nvPicPr>
          <p:cNvPr id="9" name="Picture 8">
            <a:extLst>
              <a:ext uri="{FF2B5EF4-FFF2-40B4-BE49-F238E27FC236}">
                <a16:creationId xmlns:a16="http://schemas.microsoft.com/office/drawing/2014/main" id="{38505D2E-FF36-4946-AE97-0281AE4C584D}"/>
              </a:ext>
            </a:extLst>
          </p:cNvPr>
          <p:cNvPicPr>
            <a:picLocks noChangeAspect="1"/>
          </p:cNvPicPr>
          <p:nvPr/>
        </p:nvPicPr>
        <p:blipFill rotWithShape="1">
          <a:blip r:embed="rId8"/>
          <a:srcRect l="68285" t="8000"/>
          <a:stretch/>
        </p:blipFill>
        <p:spPr>
          <a:xfrm>
            <a:off x="4813670" y="1857094"/>
            <a:ext cx="2564659" cy="4562572"/>
          </a:xfrm>
          <a:prstGeom prst="rect">
            <a:avLst/>
          </a:prstGeom>
        </p:spPr>
      </p:pic>
    </p:spTree>
    <p:extLst>
      <p:ext uri="{BB962C8B-B14F-4D97-AF65-F5344CB8AC3E}">
        <p14:creationId xmlns:p14="http://schemas.microsoft.com/office/powerpoint/2010/main" val="1245829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AB8"/>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FF42ACB1-CF03-4436-BC02-5DB4B010C46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8257592" y="6114221"/>
            <a:ext cx="3853523" cy="536267"/>
          </a:xfrm>
          <a:prstGeom prst="rect">
            <a:avLst/>
          </a:prstGeom>
        </p:spPr>
      </p:pic>
      <p:pic>
        <p:nvPicPr>
          <p:cNvPr id="6" name="Picture 5" descr="A picture containing text, device, gauge, meter&#10;&#10;Description automatically generated">
            <a:extLst>
              <a:ext uri="{FF2B5EF4-FFF2-40B4-BE49-F238E27FC236}">
                <a16:creationId xmlns:a16="http://schemas.microsoft.com/office/drawing/2014/main" id="{31B4445A-74FE-47A8-A009-3092221EE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84" y="250789"/>
            <a:ext cx="2907597" cy="887545"/>
          </a:xfrm>
          <a:prstGeom prst="rect">
            <a:avLst/>
          </a:prstGeom>
        </p:spPr>
      </p:pic>
      <p:pic>
        <p:nvPicPr>
          <p:cNvPr id="4" name="Picture 3">
            <a:extLst>
              <a:ext uri="{FF2B5EF4-FFF2-40B4-BE49-F238E27FC236}">
                <a16:creationId xmlns:a16="http://schemas.microsoft.com/office/drawing/2014/main" id="{ECAC92B1-CEBB-4AE2-A8B4-3B3360D977F3}"/>
              </a:ext>
            </a:extLst>
          </p:cNvPr>
          <p:cNvPicPr>
            <a:picLocks noChangeAspect="1"/>
          </p:cNvPicPr>
          <p:nvPr/>
        </p:nvPicPr>
        <p:blipFill>
          <a:blip r:embed="rId5"/>
          <a:stretch>
            <a:fillRect/>
          </a:stretch>
        </p:blipFill>
        <p:spPr>
          <a:xfrm>
            <a:off x="80885" y="3275489"/>
            <a:ext cx="4125904" cy="1908231"/>
          </a:xfrm>
          <a:prstGeom prst="rect">
            <a:avLst/>
          </a:prstGeom>
        </p:spPr>
      </p:pic>
      <p:pic>
        <p:nvPicPr>
          <p:cNvPr id="5" name="Picture 4">
            <a:extLst>
              <a:ext uri="{FF2B5EF4-FFF2-40B4-BE49-F238E27FC236}">
                <a16:creationId xmlns:a16="http://schemas.microsoft.com/office/drawing/2014/main" id="{A569779A-F22D-4924-9190-3A44204C2F9C}"/>
              </a:ext>
            </a:extLst>
          </p:cNvPr>
          <p:cNvPicPr>
            <a:picLocks noChangeAspect="1"/>
          </p:cNvPicPr>
          <p:nvPr/>
        </p:nvPicPr>
        <p:blipFill>
          <a:blip r:embed="rId6"/>
          <a:stretch>
            <a:fillRect/>
          </a:stretch>
        </p:blipFill>
        <p:spPr>
          <a:xfrm>
            <a:off x="4761459" y="2430493"/>
            <a:ext cx="2669082" cy="3599280"/>
          </a:xfrm>
          <a:prstGeom prst="rect">
            <a:avLst/>
          </a:prstGeom>
        </p:spPr>
      </p:pic>
      <p:pic>
        <p:nvPicPr>
          <p:cNvPr id="8" name="Picture 7">
            <a:extLst>
              <a:ext uri="{FF2B5EF4-FFF2-40B4-BE49-F238E27FC236}">
                <a16:creationId xmlns:a16="http://schemas.microsoft.com/office/drawing/2014/main" id="{4A2190E0-0888-49B8-814F-D8A51182B666}"/>
              </a:ext>
            </a:extLst>
          </p:cNvPr>
          <p:cNvPicPr>
            <a:picLocks noChangeAspect="1"/>
          </p:cNvPicPr>
          <p:nvPr/>
        </p:nvPicPr>
        <p:blipFill rotWithShape="1">
          <a:blip r:embed="rId7"/>
          <a:srcRect l="1765" t="12744" r="2145" b="14189"/>
          <a:stretch/>
        </p:blipFill>
        <p:spPr>
          <a:xfrm>
            <a:off x="7931000" y="3106726"/>
            <a:ext cx="4180115" cy="2246811"/>
          </a:xfrm>
          <a:prstGeom prst="rect">
            <a:avLst/>
          </a:prstGeom>
        </p:spPr>
      </p:pic>
      <p:sp>
        <p:nvSpPr>
          <p:cNvPr id="9" name="TextBox 8">
            <a:extLst>
              <a:ext uri="{FF2B5EF4-FFF2-40B4-BE49-F238E27FC236}">
                <a16:creationId xmlns:a16="http://schemas.microsoft.com/office/drawing/2014/main" id="{87A9EA86-9770-4E7C-AAFE-934A8423288B}"/>
              </a:ext>
            </a:extLst>
          </p:cNvPr>
          <p:cNvSpPr txBox="1"/>
          <p:nvPr/>
        </p:nvSpPr>
        <p:spPr>
          <a:xfrm>
            <a:off x="4586612" y="1114074"/>
            <a:ext cx="3018775" cy="584775"/>
          </a:xfrm>
          <a:prstGeom prst="rect">
            <a:avLst/>
          </a:prstGeom>
          <a:noFill/>
        </p:spPr>
        <p:txBody>
          <a:bodyPr wrap="none" rtlCol="0">
            <a:spAutoFit/>
          </a:bodyPr>
          <a:lstStyle/>
          <a:p>
            <a:r>
              <a:rPr lang="en-GB" sz="3200" dirty="0">
                <a:solidFill>
                  <a:schemeClr val="accent1">
                    <a:lumMod val="75000"/>
                  </a:schemeClr>
                </a:solidFill>
              </a:rPr>
              <a:t>Types of Incident</a:t>
            </a:r>
          </a:p>
        </p:txBody>
      </p:sp>
    </p:spTree>
    <p:extLst>
      <p:ext uri="{BB962C8B-B14F-4D97-AF65-F5344CB8AC3E}">
        <p14:creationId xmlns:p14="http://schemas.microsoft.com/office/powerpoint/2010/main" val="373505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AB8"/>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FF42ACB1-CF03-4436-BC02-5DB4B010C46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8257592" y="6114221"/>
            <a:ext cx="3853523" cy="536267"/>
          </a:xfrm>
          <a:prstGeom prst="rect">
            <a:avLst/>
          </a:prstGeom>
        </p:spPr>
      </p:pic>
      <p:pic>
        <p:nvPicPr>
          <p:cNvPr id="6" name="Picture 5" descr="A picture containing text, device, gauge, meter&#10;&#10;Description automatically generated">
            <a:extLst>
              <a:ext uri="{FF2B5EF4-FFF2-40B4-BE49-F238E27FC236}">
                <a16:creationId xmlns:a16="http://schemas.microsoft.com/office/drawing/2014/main" id="{31B4445A-74FE-47A8-A009-3092221EE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84" y="250789"/>
            <a:ext cx="2907597" cy="887545"/>
          </a:xfrm>
          <a:prstGeom prst="rect">
            <a:avLst/>
          </a:prstGeom>
        </p:spPr>
      </p:pic>
      <p:sp>
        <p:nvSpPr>
          <p:cNvPr id="2" name="TextBox 1">
            <a:extLst>
              <a:ext uri="{FF2B5EF4-FFF2-40B4-BE49-F238E27FC236}">
                <a16:creationId xmlns:a16="http://schemas.microsoft.com/office/drawing/2014/main" id="{FA23865B-0571-4BF9-9500-D8A4BE718030}"/>
              </a:ext>
            </a:extLst>
          </p:cNvPr>
          <p:cNvSpPr txBox="1"/>
          <p:nvPr/>
        </p:nvSpPr>
        <p:spPr>
          <a:xfrm>
            <a:off x="4871722" y="845946"/>
            <a:ext cx="2448555" cy="584775"/>
          </a:xfrm>
          <a:prstGeom prst="rect">
            <a:avLst/>
          </a:prstGeom>
          <a:noFill/>
        </p:spPr>
        <p:txBody>
          <a:bodyPr wrap="none" rtlCol="0">
            <a:spAutoFit/>
          </a:bodyPr>
          <a:lstStyle/>
          <a:p>
            <a:r>
              <a:rPr lang="en-GB" sz="3200" dirty="0">
                <a:solidFill>
                  <a:schemeClr val="accent1">
                    <a:lumMod val="75000"/>
                  </a:schemeClr>
                </a:solidFill>
              </a:rPr>
              <a:t>Preparedness</a:t>
            </a:r>
          </a:p>
        </p:txBody>
      </p:sp>
      <p:pic>
        <p:nvPicPr>
          <p:cNvPr id="4" name="Picture 3">
            <a:extLst>
              <a:ext uri="{FF2B5EF4-FFF2-40B4-BE49-F238E27FC236}">
                <a16:creationId xmlns:a16="http://schemas.microsoft.com/office/drawing/2014/main" id="{9AB4A76B-D693-4D52-AF88-F781C7267C00}"/>
              </a:ext>
            </a:extLst>
          </p:cNvPr>
          <p:cNvPicPr>
            <a:picLocks noChangeAspect="1"/>
          </p:cNvPicPr>
          <p:nvPr/>
        </p:nvPicPr>
        <p:blipFill rotWithShape="1">
          <a:blip r:embed="rId5"/>
          <a:srcRect l="5143" t="12059" r="73608" b="15722"/>
          <a:stretch/>
        </p:blipFill>
        <p:spPr>
          <a:xfrm>
            <a:off x="310184" y="2534193"/>
            <a:ext cx="3566996" cy="2481943"/>
          </a:xfrm>
          <a:prstGeom prst="rect">
            <a:avLst/>
          </a:prstGeom>
        </p:spPr>
      </p:pic>
      <p:pic>
        <p:nvPicPr>
          <p:cNvPr id="5" name="Picture 4">
            <a:extLst>
              <a:ext uri="{FF2B5EF4-FFF2-40B4-BE49-F238E27FC236}">
                <a16:creationId xmlns:a16="http://schemas.microsoft.com/office/drawing/2014/main" id="{5B1195B2-113D-42F0-8DA9-6C54A0530925}"/>
              </a:ext>
            </a:extLst>
          </p:cNvPr>
          <p:cNvPicPr>
            <a:picLocks noChangeAspect="1"/>
          </p:cNvPicPr>
          <p:nvPr/>
        </p:nvPicPr>
        <p:blipFill>
          <a:blip r:embed="rId6"/>
          <a:stretch>
            <a:fillRect/>
          </a:stretch>
        </p:blipFill>
        <p:spPr>
          <a:xfrm>
            <a:off x="4276724" y="2230074"/>
            <a:ext cx="3638550" cy="3286125"/>
          </a:xfrm>
          <a:prstGeom prst="rect">
            <a:avLst/>
          </a:prstGeom>
        </p:spPr>
      </p:pic>
      <p:pic>
        <p:nvPicPr>
          <p:cNvPr id="8" name="Picture 7">
            <a:extLst>
              <a:ext uri="{FF2B5EF4-FFF2-40B4-BE49-F238E27FC236}">
                <a16:creationId xmlns:a16="http://schemas.microsoft.com/office/drawing/2014/main" id="{25E966F1-CC49-487F-A2E1-93CC96615863}"/>
              </a:ext>
            </a:extLst>
          </p:cNvPr>
          <p:cNvPicPr>
            <a:picLocks noChangeAspect="1"/>
          </p:cNvPicPr>
          <p:nvPr/>
        </p:nvPicPr>
        <p:blipFill>
          <a:blip r:embed="rId7"/>
          <a:stretch>
            <a:fillRect/>
          </a:stretch>
        </p:blipFill>
        <p:spPr>
          <a:xfrm>
            <a:off x="8219551" y="2911791"/>
            <a:ext cx="3662265" cy="1922689"/>
          </a:xfrm>
          <a:prstGeom prst="rect">
            <a:avLst/>
          </a:prstGeom>
        </p:spPr>
      </p:pic>
    </p:spTree>
    <p:extLst>
      <p:ext uri="{BB962C8B-B14F-4D97-AF65-F5344CB8AC3E}">
        <p14:creationId xmlns:p14="http://schemas.microsoft.com/office/powerpoint/2010/main" val="78879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09BA9-B76F-4795-91B1-0C7EC117952B}"/>
              </a:ext>
            </a:extLst>
          </p:cNvPr>
          <p:cNvPicPr>
            <a:picLocks noChangeAspect="1"/>
          </p:cNvPicPr>
          <p:nvPr/>
        </p:nvPicPr>
        <p:blipFill rotWithShape="1">
          <a:blip r:embed="rId3"/>
          <a:srcRect l="1714" t="13105" r="70743" b="11259"/>
          <a:stretch/>
        </p:blipFill>
        <p:spPr>
          <a:xfrm>
            <a:off x="165463" y="0"/>
            <a:ext cx="11861073" cy="6668437"/>
          </a:xfrm>
          <a:prstGeom prst="rect">
            <a:avLst/>
          </a:prstGeom>
        </p:spPr>
      </p:pic>
      <p:sp>
        <p:nvSpPr>
          <p:cNvPr id="2" name="TextBox 1">
            <a:extLst>
              <a:ext uri="{FF2B5EF4-FFF2-40B4-BE49-F238E27FC236}">
                <a16:creationId xmlns:a16="http://schemas.microsoft.com/office/drawing/2014/main" id="{B855FE62-9803-490B-E3C2-11C7EF74012D}"/>
              </a:ext>
            </a:extLst>
          </p:cNvPr>
          <p:cNvSpPr txBox="1"/>
          <p:nvPr/>
        </p:nvSpPr>
        <p:spPr>
          <a:xfrm>
            <a:off x="800100" y="520700"/>
            <a:ext cx="1968424" cy="1200329"/>
          </a:xfrm>
          <a:prstGeom prst="rect">
            <a:avLst/>
          </a:prstGeom>
          <a:noFill/>
        </p:spPr>
        <p:txBody>
          <a:bodyPr wrap="none" rtlCol="0">
            <a:spAutoFit/>
          </a:bodyPr>
          <a:lstStyle/>
          <a:p>
            <a:pPr algn="ctr"/>
            <a:r>
              <a:rPr lang="en-GB" sz="3600" b="1" dirty="0">
                <a:solidFill>
                  <a:schemeClr val="accent1">
                    <a:lumMod val="75000"/>
                  </a:schemeClr>
                </a:solidFill>
              </a:rPr>
              <a:t>National </a:t>
            </a:r>
          </a:p>
          <a:p>
            <a:pPr algn="ctr"/>
            <a:r>
              <a:rPr lang="en-GB" sz="3600" b="1" dirty="0">
                <a:solidFill>
                  <a:schemeClr val="accent1">
                    <a:lumMod val="75000"/>
                  </a:schemeClr>
                </a:solidFill>
              </a:rPr>
              <a:t>Structure</a:t>
            </a:r>
          </a:p>
        </p:txBody>
      </p:sp>
    </p:spTree>
    <p:extLst>
      <p:ext uri="{BB962C8B-B14F-4D97-AF65-F5344CB8AC3E}">
        <p14:creationId xmlns:p14="http://schemas.microsoft.com/office/powerpoint/2010/main" val="368982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AB8"/>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FF42ACB1-CF03-4436-BC02-5DB4B010C46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8257592" y="6114221"/>
            <a:ext cx="3853523" cy="536267"/>
          </a:xfrm>
          <a:prstGeom prst="rect">
            <a:avLst/>
          </a:prstGeom>
        </p:spPr>
      </p:pic>
      <p:pic>
        <p:nvPicPr>
          <p:cNvPr id="6" name="Picture 5" descr="A picture containing text, device, gauge, meter&#10;&#10;Description automatically generated">
            <a:extLst>
              <a:ext uri="{FF2B5EF4-FFF2-40B4-BE49-F238E27FC236}">
                <a16:creationId xmlns:a16="http://schemas.microsoft.com/office/drawing/2014/main" id="{31B4445A-74FE-47A8-A009-3092221EE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84" y="250789"/>
            <a:ext cx="2907597" cy="887545"/>
          </a:xfrm>
          <a:prstGeom prst="rect">
            <a:avLst/>
          </a:prstGeom>
        </p:spPr>
      </p:pic>
      <p:sp>
        <p:nvSpPr>
          <p:cNvPr id="3" name="TextBox 2">
            <a:extLst>
              <a:ext uri="{FF2B5EF4-FFF2-40B4-BE49-F238E27FC236}">
                <a16:creationId xmlns:a16="http://schemas.microsoft.com/office/drawing/2014/main" id="{0A67A011-DC18-4E3F-AEBB-752188F53927}"/>
              </a:ext>
            </a:extLst>
          </p:cNvPr>
          <p:cNvSpPr txBox="1"/>
          <p:nvPr/>
        </p:nvSpPr>
        <p:spPr>
          <a:xfrm>
            <a:off x="5133703" y="1138334"/>
            <a:ext cx="1870192" cy="584775"/>
          </a:xfrm>
          <a:prstGeom prst="rect">
            <a:avLst/>
          </a:prstGeom>
          <a:noFill/>
        </p:spPr>
        <p:txBody>
          <a:bodyPr wrap="none" rtlCol="0">
            <a:spAutoFit/>
          </a:bodyPr>
          <a:lstStyle/>
          <a:p>
            <a:r>
              <a:rPr lang="en-GB" sz="3200" dirty="0">
                <a:solidFill>
                  <a:schemeClr val="accent1">
                    <a:lumMod val="75000"/>
                  </a:schemeClr>
                </a:solidFill>
              </a:rPr>
              <a:t>Response </a:t>
            </a:r>
          </a:p>
        </p:txBody>
      </p:sp>
      <p:pic>
        <p:nvPicPr>
          <p:cNvPr id="4" name="Picture 3">
            <a:extLst>
              <a:ext uri="{FF2B5EF4-FFF2-40B4-BE49-F238E27FC236}">
                <a16:creationId xmlns:a16="http://schemas.microsoft.com/office/drawing/2014/main" id="{DDD1C376-94F7-4B37-9D08-0FE01FF4DDE4}"/>
              </a:ext>
            </a:extLst>
          </p:cNvPr>
          <p:cNvPicPr>
            <a:picLocks noChangeAspect="1"/>
          </p:cNvPicPr>
          <p:nvPr/>
        </p:nvPicPr>
        <p:blipFill>
          <a:blip r:embed="rId5"/>
          <a:stretch>
            <a:fillRect/>
          </a:stretch>
        </p:blipFill>
        <p:spPr>
          <a:xfrm>
            <a:off x="80885" y="4139738"/>
            <a:ext cx="3931416" cy="2610706"/>
          </a:xfrm>
          <a:prstGeom prst="rect">
            <a:avLst/>
          </a:prstGeom>
        </p:spPr>
      </p:pic>
      <p:pic>
        <p:nvPicPr>
          <p:cNvPr id="5" name="Picture 4">
            <a:extLst>
              <a:ext uri="{FF2B5EF4-FFF2-40B4-BE49-F238E27FC236}">
                <a16:creationId xmlns:a16="http://schemas.microsoft.com/office/drawing/2014/main" id="{A2B31E6A-8D0D-4DAC-B475-F7D31D8ED1B5}"/>
              </a:ext>
            </a:extLst>
          </p:cNvPr>
          <p:cNvPicPr>
            <a:picLocks noChangeAspect="1"/>
          </p:cNvPicPr>
          <p:nvPr/>
        </p:nvPicPr>
        <p:blipFill>
          <a:blip r:embed="rId6"/>
          <a:stretch>
            <a:fillRect/>
          </a:stretch>
        </p:blipFill>
        <p:spPr>
          <a:xfrm>
            <a:off x="7348615" y="207512"/>
            <a:ext cx="4762500" cy="2238375"/>
          </a:xfrm>
          <a:prstGeom prst="rect">
            <a:avLst/>
          </a:prstGeom>
        </p:spPr>
      </p:pic>
      <p:pic>
        <p:nvPicPr>
          <p:cNvPr id="8" name="Picture 7">
            <a:extLst>
              <a:ext uri="{FF2B5EF4-FFF2-40B4-BE49-F238E27FC236}">
                <a16:creationId xmlns:a16="http://schemas.microsoft.com/office/drawing/2014/main" id="{2B367BD1-94D9-4F4C-BC5F-090752F48DB7}"/>
              </a:ext>
            </a:extLst>
          </p:cNvPr>
          <p:cNvPicPr>
            <a:picLocks noChangeAspect="1"/>
          </p:cNvPicPr>
          <p:nvPr/>
        </p:nvPicPr>
        <p:blipFill>
          <a:blip r:embed="rId7"/>
          <a:stretch>
            <a:fillRect/>
          </a:stretch>
        </p:blipFill>
        <p:spPr>
          <a:xfrm>
            <a:off x="4110445" y="2557330"/>
            <a:ext cx="4762500" cy="3176588"/>
          </a:xfrm>
          <a:prstGeom prst="rect">
            <a:avLst/>
          </a:prstGeom>
        </p:spPr>
      </p:pic>
    </p:spTree>
    <p:extLst>
      <p:ext uri="{BB962C8B-B14F-4D97-AF65-F5344CB8AC3E}">
        <p14:creationId xmlns:p14="http://schemas.microsoft.com/office/powerpoint/2010/main" val="723195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622</Words>
  <Application>Microsoft Office PowerPoint</Application>
  <PresentationFormat>Widescreen</PresentationFormat>
  <Paragraphs>43</Paragraphs>
  <Slides>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Gotham</vt:lpstr>
      <vt:lpstr>Open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Laura Newsome</dc:creator>
  <cp:lastModifiedBy>Natasha Henderson</cp:lastModifiedBy>
  <cp:revision>10</cp:revision>
  <dcterms:created xsi:type="dcterms:W3CDTF">2021-11-02T14:32:44Z</dcterms:created>
  <dcterms:modified xsi:type="dcterms:W3CDTF">2022-06-27T09:25:54Z</dcterms:modified>
</cp:coreProperties>
</file>