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90" r:id="rId2"/>
    <p:sldId id="287" r:id="rId3"/>
    <p:sldId id="291" r:id="rId4"/>
    <p:sldId id="293" r:id="rId5"/>
    <p:sldId id="292" r:id="rId6"/>
    <p:sldId id="286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EA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66870" autoAdjust="0"/>
  </p:normalViewPr>
  <p:slideViewPr>
    <p:cSldViewPr snapToGrid="0">
      <p:cViewPr varScale="1">
        <p:scale>
          <a:sx n="48" d="100"/>
          <a:sy n="48" d="100"/>
        </p:scale>
        <p:origin x="1686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sha Henderson" userId="2c2b2b90e555c1ff" providerId="LiveId" clId="{FFED2001-A0DA-4642-B6D8-A1C0A450FBAC}"/>
    <pc:docChg chg="delSld">
      <pc:chgData name="Natasha Henderson" userId="2c2b2b90e555c1ff" providerId="LiveId" clId="{FFED2001-A0DA-4642-B6D8-A1C0A450FBAC}" dt="2022-06-27T09:29:58.029" v="5" actId="2696"/>
      <pc:docMkLst>
        <pc:docMk/>
      </pc:docMkLst>
      <pc:sldChg chg="del">
        <pc:chgData name="Natasha Henderson" userId="2c2b2b90e555c1ff" providerId="LiveId" clId="{FFED2001-A0DA-4642-B6D8-A1C0A450FBAC}" dt="2022-06-27T09:29:33.195" v="0" actId="2696"/>
        <pc:sldMkLst>
          <pc:docMk/>
          <pc:sldMk cId="2147789176" sldId="256"/>
        </pc:sldMkLst>
      </pc:sldChg>
      <pc:sldChg chg="del">
        <pc:chgData name="Natasha Henderson" userId="2c2b2b90e555c1ff" providerId="LiveId" clId="{FFED2001-A0DA-4642-B6D8-A1C0A450FBAC}" dt="2022-06-27T09:29:38.592" v="1" actId="2696"/>
        <pc:sldMkLst>
          <pc:docMk/>
          <pc:sldMk cId="1245829562" sldId="257"/>
        </pc:sldMkLst>
      </pc:sldChg>
      <pc:sldChg chg="del">
        <pc:chgData name="Natasha Henderson" userId="2c2b2b90e555c1ff" providerId="LiveId" clId="{FFED2001-A0DA-4642-B6D8-A1C0A450FBAC}" dt="2022-06-27T09:29:44.488" v="2" actId="2696"/>
        <pc:sldMkLst>
          <pc:docMk/>
          <pc:sldMk cId="373505964" sldId="258"/>
        </pc:sldMkLst>
      </pc:sldChg>
      <pc:sldChg chg="del">
        <pc:chgData name="Natasha Henderson" userId="2c2b2b90e555c1ff" providerId="LiveId" clId="{FFED2001-A0DA-4642-B6D8-A1C0A450FBAC}" dt="2022-06-27T09:29:48.574" v="3" actId="2696"/>
        <pc:sldMkLst>
          <pc:docMk/>
          <pc:sldMk cId="788793158" sldId="259"/>
        </pc:sldMkLst>
      </pc:sldChg>
      <pc:sldChg chg="del">
        <pc:chgData name="Natasha Henderson" userId="2c2b2b90e555c1ff" providerId="LiveId" clId="{FFED2001-A0DA-4642-B6D8-A1C0A450FBAC}" dt="2022-06-27T09:29:58.029" v="5" actId="2696"/>
        <pc:sldMkLst>
          <pc:docMk/>
          <pc:sldMk cId="723195670" sldId="288"/>
        </pc:sldMkLst>
      </pc:sldChg>
      <pc:sldChg chg="del">
        <pc:chgData name="Natasha Henderson" userId="2c2b2b90e555c1ff" providerId="LiveId" clId="{FFED2001-A0DA-4642-B6D8-A1C0A450FBAC}" dt="2022-06-27T09:29:51.621" v="4" actId="2696"/>
        <pc:sldMkLst>
          <pc:docMk/>
          <pc:sldMk cId="368982786" sldId="2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A5764-24D1-458D-A3F5-881A73131A47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92879B-C94A-4C2A-8161-F34E266199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53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National Resilience assets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High Volume Pumping Capability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Urban Search and Rescue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Detection, Identification and Monitoring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Water Rescue assets- National boat teams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GB" dirty="0"/>
              <a:t>National Resilience Assurance Team:	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GB" dirty="0"/>
              <a:t>Specialist skill sets such as Wildfire, Flooding, Waste Fire, Haz Mat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879B-C94A-4C2A-8161-F34E266199E3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27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Severe flooding across the County due to heavy rainfall on the Welsh mountains entering the tributaries of the River Severn which passes through Shropshire.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Information and Intelligence from Environment Agency predicted highest river levels for 20 years.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Risk was overtopping of river defences and barriers in Shrewsbury and Ironbridge.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879B-C94A-4C2A-8161-F34E266199E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733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879B-C94A-4C2A-8161-F34E266199E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178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Large part of Shrewsbury Town Centre and surrounding areas were underwater leading to communities that were isolated and routes that were impassable.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Major incident declared which triggers a multi agency response through the LRF in Shropshire, Herefordshire and Worcestershire (West Mercia area)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SCG and TCG’s established to co-ordinate the response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Multi agency silver and bronze facilities established to support deployment of assets locally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Request for National water assets to support Fire Service response- Boat Crews from West </a:t>
            </a:r>
            <a:r>
              <a:rPr lang="en-GB" dirty="0" err="1"/>
              <a:t>Mids</a:t>
            </a:r>
            <a:r>
              <a:rPr lang="en-GB" dirty="0"/>
              <a:t>, North Wales, Mid and West Wales and Surf Rescue Association (Volunteer organisation).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response phase of the incident lasted 6 days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Recovery is ongoing and this is the critical element where public confidence and reassurance can be affected.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92879B-C94A-4C2A-8161-F34E266199E3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017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E3F6-0F79-4668-866D-CB126526A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F7E002-BE40-48E2-AA8D-43DBE2EBD6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1443D-86E6-4C01-A763-31837C175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FECF9-23A0-4D9E-AA4D-21C344C6E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0B0D3-23B4-4B12-83A0-418B56450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6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9506-DC0D-4625-B8A5-32F4DED30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559C6-B7BA-4234-B92C-A380972A3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009D77-6CC6-4C6D-80BE-7CD354136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9393AE-A9B8-477A-829E-0DA920C34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C2FA5-17C3-41A4-97CE-232836D08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848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A0C5BA-DC08-4D74-862E-E104C9593C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8B22F-589C-4BD8-B887-CD64C9321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0776B-4FF1-48B6-9DAF-EF3A01AC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B4798-3B4B-469A-B28C-BE60CE442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B1F08-3F6F-41C8-884C-8763DE8FD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648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F10BE-B5E8-4EF4-90C4-AF066B62A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B92D7-8554-41CE-A055-FD443478B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E4353-24CC-4EE5-97F5-98B910A2D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0939F-9596-42E0-9016-B54523448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EA26A-1138-4571-A329-67553D313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425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33D57-4538-4991-9009-68FFC41D4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F314BF-4422-4034-8096-707CAF926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C1F3F-FF40-41CB-94B1-FFE0576E3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5234A-F4A9-4F84-A17B-7799BE677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1AA49-5869-4981-98DC-91F7CD4BA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57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79B11-EF97-4979-BCC6-75596B5A3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0C5519-71AD-41AE-9D12-9FC7F22763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5A7376-80CE-4DF4-9C27-B2AC7958C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6914C-65A4-4B7A-96BB-383A2669B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360D9-F31E-41AC-9B0C-BF90E384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62C77-A5B3-4D83-82AB-D9CFF3AE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70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ED23A-A44B-46AD-A0F1-1BF71DC0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497B0-B9DA-4079-BAD4-488F8ACD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67C419-34D3-451E-93B3-DAAB194A07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D1629E1-608C-439B-883D-C56FBDBC5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914ADE-B6EA-4F7A-BA08-FB6E2255DC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76969A-F19B-4048-B232-01AE03E2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5CC783-CF63-4BB4-887A-9EACF1CA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094B57-7D35-4851-A4DF-CE213D02E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61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9DE47-B584-41EC-8596-93A0DEA35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8CA82B-3F2B-4ED4-9427-EA06A0C8D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C32DC-BFC4-453C-8DF3-0778FFC7A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91363-33E5-40B4-8895-791F1B64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2617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86A3AA-3F5B-43A8-9352-02453D0DA2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17DB8B-C07D-4008-9CDD-7CB4DE6FF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0F411B-BA92-4A42-A4ED-F4A47F0EC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9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D2822-7C8A-42A6-BC36-5D8ADCB7B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5B3DB-B476-486B-A0D2-483BD5475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AEAFD-45B6-4E12-AF17-4F0F29598E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5FA8F-2C26-4261-B6F2-9B3EEE361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D3431-18AE-4566-80C0-CDF0D8DD9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B3562E-18DF-4B3E-A12B-17FCC5B2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3312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9DF9B-6982-4AA2-A409-550E39961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4545D0-B92E-46CE-89C7-B1AD0E9A2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01B90A-D1CA-41C2-9E92-5371BF5C8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58A568-C950-4208-924A-20F97E017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61D7D-C64A-41C6-A1BF-1173F61F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DA48E-B2AE-454F-B124-D79FCA5B1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5737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7F1F57-EA55-441F-BF90-ED4B1DFB2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B4B77-75AA-4B44-8D92-C167356C4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76BED-5164-461E-8F21-90021F699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5F4C0-4377-4A78-B4C1-81FFAC7493B1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EA353-A7E6-4EE5-AE4C-68165BADE6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4F3BA-5606-41FC-88EA-ABF57E6DF0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DAEBC-32C1-4C1D-B37C-69FEB35F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555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twitter.com/i/status/1496162756852133896" TargetMode="External"/><Relationship Id="rId5" Type="http://schemas.openxmlformats.org/officeDocument/2006/relationships/hyperlink" Target="https://twitter.com/i/status/1496487369901498373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1B4445A-74FE-47A8-A009-3092221E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" y="250789"/>
            <a:ext cx="2907597" cy="887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67A011-DC18-4E3F-AEBB-752188F53927}"/>
              </a:ext>
            </a:extLst>
          </p:cNvPr>
          <p:cNvSpPr txBox="1"/>
          <p:nvPr/>
        </p:nvSpPr>
        <p:spPr>
          <a:xfrm>
            <a:off x="5133703" y="1138334"/>
            <a:ext cx="18701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Response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B31E6A-8D0D-4DAC-B475-F7D31D8ED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737" y="2818809"/>
            <a:ext cx="4348312" cy="2043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F9402C3-BAB7-4397-ABA7-AC8C28A7C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119" y="1430721"/>
            <a:ext cx="3133725" cy="223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ACE8D9-EA41-4505-AC5A-5B50856A9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84492" y="1234712"/>
            <a:ext cx="3076575" cy="1619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F37A1A-FEF2-447C-ABB0-37F660B4FA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885" y="4230691"/>
            <a:ext cx="3748216" cy="2489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DCCDF5-FA07-4C50-8F9D-37ECE6D65D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4405" y="3669096"/>
            <a:ext cx="3086662" cy="20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22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1B4445A-74FE-47A8-A009-3092221EE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" y="250789"/>
            <a:ext cx="2907597" cy="887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B2F1BF-6502-45A9-BBF8-346916A6F66F}"/>
              </a:ext>
            </a:extLst>
          </p:cNvPr>
          <p:cNvSpPr txBox="1"/>
          <p:nvPr/>
        </p:nvSpPr>
        <p:spPr>
          <a:xfrm>
            <a:off x="4421118" y="694561"/>
            <a:ext cx="3349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Response in Action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7C1EFD-A43D-41EA-B1B2-557D296B3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4045" y="3820675"/>
            <a:ext cx="3381102" cy="19018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7D3876-F7EE-437D-8E7B-55710980EC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4945" y="986948"/>
            <a:ext cx="3683095" cy="2442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3981B8-66B9-4E02-A703-F4F8E0A354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50" y="1463857"/>
            <a:ext cx="3466207" cy="2298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E447A1-7006-4351-850B-6A483E314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83" y="4159295"/>
            <a:ext cx="3381101" cy="25324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C32FDBE-89AD-4A0A-B891-64FCE9E8BBEE}"/>
              </a:ext>
            </a:extLst>
          </p:cNvPr>
          <p:cNvSpPr txBox="1"/>
          <p:nvPr/>
        </p:nvSpPr>
        <p:spPr>
          <a:xfrm>
            <a:off x="4384248" y="2890391"/>
            <a:ext cx="342350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Flooding- February </a:t>
            </a:r>
          </a:p>
          <a:p>
            <a:pPr algn="ctr"/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4002772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1B4445A-74FE-47A8-A009-3092221E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" y="250789"/>
            <a:ext cx="2907597" cy="887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DD3AD4-3162-6DDC-6868-78587F61808D}"/>
              </a:ext>
            </a:extLst>
          </p:cNvPr>
          <p:cNvSpPr txBox="1"/>
          <p:nvPr/>
        </p:nvSpPr>
        <p:spPr>
          <a:xfrm>
            <a:off x="4574838" y="492003"/>
            <a:ext cx="2578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b="1" dirty="0">
                <a:solidFill>
                  <a:schemeClr val="accent1">
                    <a:lumMod val="75000"/>
                  </a:schemeClr>
                </a:solidFill>
              </a:rPr>
              <a:t>River Severn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EFFB4-4EC0-EC8A-8356-549AB8AD68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499" y="1138335"/>
            <a:ext cx="5354721" cy="4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766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1B4445A-74FE-47A8-A009-3092221E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" y="250789"/>
            <a:ext cx="2907597" cy="887545"/>
          </a:xfrm>
          <a:prstGeom prst="rect">
            <a:avLst/>
          </a:prstGeom>
        </p:spPr>
      </p:pic>
      <p:sp>
        <p:nvSpPr>
          <p:cNvPr id="8" name="TextBox 7">
            <a:hlinkClick r:id="rId5"/>
            <a:extLst>
              <a:ext uri="{FF2B5EF4-FFF2-40B4-BE49-F238E27FC236}">
                <a16:creationId xmlns:a16="http://schemas.microsoft.com/office/drawing/2014/main" id="{9B33FF9A-D72B-DC8A-7725-F6F91FF628B1}"/>
              </a:ext>
            </a:extLst>
          </p:cNvPr>
          <p:cNvSpPr txBox="1"/>
          <p:nvPr/>
        </p:nvSpPr>
        <p:spPr>
          <a:xfrm>
            <a:off x="1130300" y="17838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https://twitter.com/i/status/1496487369901498373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25503-B71F-8D67-2B6C-F8812741CD6A}"/>
              </a:ext>
            </a:extLst>
          </p:cNvPr>
          <p:cNvSpPr txBox="1"/>
          <p:nvPr/>
        </p:nvSpPr>
        <p:spPr>
          <a:xfrm>
            <a:off x="1130300" y="223074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</a:t>
            </a:r>
            <a:r>
              <a:rPr lang="en-GB" dirty="0"/>
              <a:t>://twitter.com/i/status/1496162756852133896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79FCFB-7336-2D0D-2036-4BABA776EB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2324" y="694561"/>
            <a:ext cx="3528626" cy="47048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13E02C-AC97-40FB-79AE-8696C5C451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1100" y="2798666"/>
            <a:ext cx="49149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84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pic>
        <p:nvPicPr>
          <p:cNvPr id="6" name="Picture 5" descr="A picture containing text, device, gauge, meter&#10;&#10;Description automatically generated">
            <a:extLst>
              <a:ext uri="{FF2B5EF4-FFF2-40B4-BE49-F238E27FC236}">
                <a16:creationId xmlns:a16="http://schemas.microsoft.com/office/drawing/2014/main" id="{31B4445A-74FE-47A8-A009-3092221EE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4" y="250789"/>
            <a:ext cx="2907597" cy="8875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FEA0C2-4068-84AA-EE7A-96D7C8F70A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844" y="1346200"/>
            <a:ext cx="4572000" cy="2571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04218E-9ECF-A8E4-16D9-09F2CE540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5301" y="1765300"/>
            <a:ext cx="5421794" cy="3610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0BF93-964D-95DB-73D6-34C2A9DA9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844" y="403546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92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A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DF25-4C2B-441B-BBC3-90F299F4F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701405"/>
            <a:ext cx="9144000" cy="929104"/>
          </a:xfrm>
        </p:spPr>
        <p:txBody>
          <a:bodyPr>
            <a:noAutofit/>
          </a:bodyPr>
          <a:lstStyle/>
          <a:p>
            <a:r>
              <a:rPr lang="en-GB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2B8F128-9E0E-4939-8663-D3A282381D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 t="8267" r="2234"/>
          <a:stretch/>
        </p:blipFill>
        <p:spPr>
          <a:xfrm>
            <a:off x="0" y="61989"/>
            <a:ext cx="12192000" cy="3094607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FF42ACB1-CF03-4436-BC02-5DB4B010C4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92" y="6114221"/>
            <a:ext cx="3853523" cy="53626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8B1E79-DB73-4445-9B57-B13DE2FC64DB}"/>
              </a:ext>
            </a:extLst>
          </p:cNvPr>
          <p:cNvGrpSpPr/>
          <p:nvPr/>
        </p:nvGrpSpPr>
        <p:grpSpPr>
          <a:xfrm>
            <a:off x="0" y="4453202"/>
            <a:ext cx="12192000" cy="2408542"/>
            <a:chOff x="0" y="3763392"/>
            <a:chExt cx="12192000" cy="2408542"/>
          </a:xfrm>
        </p:grpSpPr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41F31B4-742F-4AC2-A115-35D4E9957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3" t="28715" r="2234"/>
            <a:stretch/>
          </p:blipFill>
          <p:spPr>
            <a:xfrm rot="10800000">
              <a:off x="0" y="3763392"/>
              <a:ext cx="12192000" cy="2404797"/>
            </a:xfrm>
            <a:prstGeom prst="rect">
              <a:avLst/>
            </a:prstGeom>
          </p:spPr>
        </p:pic>
        <p:pic>
          <p:nvPicPr>
            <p:cNvPr id="10" name="Picture 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2B736EE-58DA-4A7F-8656-50E5E2E18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9" t="8299" r="17138" b="64258"/>
            <a:stretch/>
          </p:blipFill>
          <p:spPr>
            <a:xfrm>
              <a:off x="0" y="5887453"/>
              <a:ext cx="12192000" cy="284481"/>
            </a:xfrm>
            <a:prstGeom prst="rect">
              <a:avLst/>
            </a:prstGeom>
          </p:spPr>
        </p:pic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78DB333-D28B-4630-8FF3-6646F6077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449" t="8299" r="17138" b="64258"/>
            <a:stretch/>
          </p:blipFill>
          <p:spPr>
            <a:xfrm>
              <a:off x="8261684" y="5486401"/>
              <a:ext cx="3930316" cy="681789"/>
            </a:xfrm>
            <a:prstGeom prst="rect">
              <a:avLst/>
            </a:prstGeom>
          </p:spPr>
        </p:pic>
      </p:grp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8A19B5E5-8C14-46D1-94A8-329719AD3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768" y="6183977"/>
            <a:ext cx="3898232" cy="5415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5D96B-DBF5-109B-1593-69588075AC15}"/>
              </a:ext>
            </a:extLst>
          </p:cNvPr>
          <p:cNvSpPr txBox="1"/>
          <p:nvPr/>
        </p:nvSpPr>
        <p:spPr>
          <a:xfrm>
            <a:off x="3877059" y="2044717"/>
            <a:ext cx="44378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488873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260</Words>
  <Application>Microsoft Office PowerPoint</Application>
  <PresentationFormat>Widescreen</PresentationFormat>
  <Paragraphs>32</Paragraphs>
  <Slides>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Laura Newsome</dc:creator>
  <cp:lastModifiedBy>Natasha Henderson</cp:lastModifiedBy>
  <cp:revision>9</cp:revision>
  <dcterms:created xsi:type="dcterms:W3CDTF">2021-11-02T14:32:44Z</dcterms:created>
  <dcterms:modified xsi:type="dcterms:W3CDTF">2022-06-27T09:30:02Z</dcterms:modified>
</cp:coreProperties>
</file>